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Economica"/>
      <p:regular r:id="rId57"/>
      <p:bold r:id="rId58"/>
      <p:italic r:id="rId59"/>
      <p:boldItalic r:id="rId60"/>
    </p:embeddedFont>
    <p:embeddedFont>
      <p:font typeface="Roboto"/>
      <p:regular r:id="rId61"/>
      <p:bold r:id="rId62"/>
      <p:italic r:id="rId63"/>
      <p:boldItalic r:id="rId64"/>
    </p:embeddedFont>
    <p:embeddedFont>
      <p:font typeface="Roboto Medium"/>
      <p:regular r:id="rId65"/>
      <p:bold r:id="rId66"/>
      <p:italic r:id="rId67"/>
      <p:boldItalic r:id="rId68"/>
    </p:embeddedFont>
    <p:embeddedFont>
      <p:font typeface="Montserrat"/>
      <p:regular r:id="rId69"/>
      <p:bold r:id="rId70"/>
      <p:italic r:id="rId71"/>
      <p:boldItalic r:id="rId72"/>
    </p:embeddedFont>
    <p:embeddedFont>
      <p:font typeface="Bebas Neue"/>
      <p:regular r:id="rId73"/>
    </p:embeddedFont>
    <p:embeddedFont>
      <p:font typeface="Barlow Medium"/>
      <p:regular r:id="rId74"/>
      <p:bold r:id="rId75"/>
      <p:italic r:id="rId76"/>
      <p:boldItalic r:id="rId77"/>
    </p:embeddedFont>
    <p:embeddedFont>
      <p:font typeface="Roboto Light"/>
      <p:regular r:id="rId78"/>
      <p:bold r:id="rId79"/>
      <p:italic r:id="rId80"/>
      <p:boldItalic r:id="rId81"/>
    </p:embeddedFont>
    <p:embeddedFont>
      <p:font typeface="Barlow"/>
      <p:regular r:id="rId82"/>
      <p:bold r:id="rId83"/>
      <p:italic r:id="rId84"/>
      <p:boldItalic r:id="rId85"/>
    </p:embeddedFont>
    <p:embeddedFont>
      <p:font typeface="Aclonica"/>
      <p:regular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Barlow-italic.fntdata"/><Relationship Id="rId83" Type="http://schemas.openxmlformats.org/officeDocument/2006/relationships/font" Target="fonts/Barlow-bold.fntdata"/><Relationship Id="rId42" Type="http://schemas.openxmlformats.org/officeDocument/2006/relationships/slide" Target="slides/slide37.xml"/><Relationship Id="rId86" Type="http://schemas.openxmlformats.org/officeDocument/2006/relationships/font" Target="fonts/Aclonica-regular.fntdata"/><Relationship Id="rId41" Type="http://schemas.openxmlformats.org/officeDocument/2006/relationships/slide" Target="slides/slide36.xml"/><Relationship Id="rId85" Type="http://schemas.openxmlformats.org/officeDocument/2006/relationships/font" Target="fonts/Barlow-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Light-italic.fntdata"/><Relationship Id="rId82" Type="http://schemas.openxmlformats.org/officeDocument/2006/relationships/font" Target="fonts/Barlow-regular.fntdata"/><Relationship Id="rId81"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ebasNeue-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BarlowMedium-bold.fntdata"/><Relationship Id="rId30" Type="http://schemas.openxmlformats.org/officeDocument/2006/relationships/slide" Target="slides/slide25.xml"/><Relationship Id="rId74" Type="http://schemas.openxmlformats.org/officeDocument/2006/relationships/font" Target="fonts/BarlowMedium-regular.fntdata"/><Relationship Id="rId33" Type="http://schemas.openxmlformats.org/officeDocument/2006/relationships/slide" Target="slides/slide28.xml"/><Relationship Id="rId77" Type="http://schemas.openxmlformats.org/officeDocument/2006/relationships/font" Target="fonts/BarlowMedium-boldItalic.fntdata"/><Relationship Id="rId32" Type="http://schemas.openxmlformats.org/officeDocument/2006/relationships/slide" Target="slides/slide27.xml"/><Relationship Id="rId76" Type="http://schemas.openxmlformats.org/officeDocument/2006/relationships/font" Target="fonts/BarlowMedium-italic.fntdata"/><Relationship Id="rId35" Type="http://schemas.openxmlformats.org/officeDocument/2006/relationships/slide" Target="slides/slide30.xml"/><Relationship Id="rId79" Type="http://schemas.openxmlformats.org/officeDocument/2006/relationships/font" Target="fonts/RobotoLight-bold.fntdata"/><Relationship Id="rId34" Type="http://schemas.openxmlformats.org/officeDocument/2006/relationships/slide" Target="slides/slide29.xml"/><Relationship Id="rId78" Type="http://schemas.openxmlformats.org/officeDocument/2006/relationships/font" Target="fonts/RobotoLight-regular.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RobotoMedium-bold.fntdata"/><Relationship Id="rId21" Type="http://schemas.openxmlformats.org/officeDocument/2006/relationships/slide" Target="slides/slide16.xml"/><Relationship Id="rId65" Type="http://schemas.openxmlformats.org/officeDocument/2006/relationships/font" Target="fonts/RobotoMedium-regular.fntdata"/><Relationship Id="rId24" Type="http://schemas.openxmlformats.org/officeDocument/2006/relationships/slide" Target="slides/slide19.xml"/><Relationship Id="rId68" Type="http://schemas.openxmlformats.org/officeDocument/2006/relationships/font" Target="fonts/RobotoMedium-boldItalic.fntdata"/><Relationship Id="rId23" Type="http://schemas.openxmlformats.org/officeDocument/2006/relationships/slide" Target="slides/slide18.xml"/><Relationship Id="rId67" Type="http://schemas.openxmlformats.org/officeDocument/2006/relationships/font" Target="fonts/RobotoMedium-italic.fntdata"/><Relationship Id="rId60" Type="http://schemas.openxmlformats.org/officeDocument/2006/relationships/font" Target="fonts/Economica-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Economica-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Economica-italic.fntdata"/><Relationship Id="rId14" Type="http://schemas.openxmlformats.org/officeDocument/2006/relationships/slide" Target="slides/slide9.xml"/><Relationship Id="rId58" Type="http://schemas.openxmlformats.org/officeDocument/2006/relationships/font" Target="fonts/Economic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ellular_network#/media/File:Cellular_network_standards_and_generation_timeline.sv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Welcome to my talk! </a:t>
            </a:r>
            <a:endParaRPr sz="1400"/>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Thanks for coming. I’m super excited to be speaking here.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Forgive the throwback title. I am all about having some fun with this and it was all I could think of.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All public information! Now you can know what more you want to look for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Some of you may have seen that I presented a similar talk at Shmoocon. This will be a different focus, with some overlap. So let’s get to it.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 wanted to give this talk because really, cellular technology is unavoidable in our lives. We have modems in our pockets, on our wrists, in our cars!</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d8526f73d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d8526f73d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Obviously not to scale, but just to show you a representation of the technologies we’re talking about here. </a:t>
            </a:r>
            <a:endParaRPr sz="1800"/>
          </a:p>
          <a:p>
            <a:pPr indent="0" lvl="0" marL="0" rtl="0" algn="l">
              <a:spcBef>
                <a:spcPts val="0"/>
              </a:spcBef>
              <a:spcAft>
                <a:spcPts val="0"/>
              </a:spcAft>
              <a:buNone/>
            </a:pPr>
            <a:r>
              <a:rPr lang="en" sz="1800"/>
              <a:t>old style Nokia cell phone, </a:t>
            </a:r>
            <a:endParaRPr sz="1800"/>
          </a:p>
          <a:p>
            <a:pPr indent="0" lvl="0" marL="0" rtl="0" algn="l">
              <a:spcBef>
                <a:spcPts val="0"/>
              </a:spcBef>
              <a:spcAft>
                <a:spcPts val="0"/>
              </a:spcAft>
              <a:buNone/>
            </a:pPr>
            <a:r>
              <a:rPr lang="en" sz="1800"/>
              <a:t>a cellular base </a:t>
            </a:r>
            <a:r>
              <a:rPr lang="en" sz="1800"/>
              <a:t>transceiver</a:t>
            </a:r>
            <a:r>
              <a:rPr lang="en" sz="1800"/>
              <a:t> station with </a:t>
            </a:r>
            <a:r>
              <a:rPr lang="en" sz="1800"/>
              <a:t>antenna</a:t>
            </a:r>
            <a:r>
              <a:rPr lang="en" sz="1800"/>
              <a:t> and follow on processors, </a:t>
            </a:r>
            <a:endParaRPr sz="1800"/>
          </a:p>
          <a:p>
            <a:pPr indent="0" lvl="0" marL="0" rtl="0" algn="l">
              <a:spcBef>
                <a:spcPts val="0"/>
              </a:spcBef>
              <a:spcAft>
                <a:spcPts val="0"/>
              </a:spcAft>
              <a:buNone/>
            </a:pPr>
            <a:r>
              <a:rPr lang="en" sz="1800"/>
              <a:t>Base Station Controller</a:t>
            </a:r>
            <a:endParaRPr sz="1800"/>
          </a:p>
          <a:p>
            <a:pPr indent="0" lvl="0" marL="0" rtl="0" algn="l">
              <a:spcBef>
                <a:spcPts val="0"/>
              </a:spcBef>
              <a:spcAft>
                <a:spcPts val="0"/>
              </a:spcAft>
              <a:buNone/>
            </a:pPr>
            <a:r>
              <a:rPr lang="en" sz="1800"/>
              <a:t> (here by Nokia Seimens Networks)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d6b49247ee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d6b49247ee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User speaks into their 2g capable device and comprises the Mobile Station.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Mobile Station sends signal to the</a:t>
            </a:r>
            <a:r>
              <a:rPr b="1" lang="en" sz="1800">
                <a:solidFill>
                  <a:srgbClr val="595959"/>
                </a:solidFill>
              </a:rPr>
              <a:t> Base Transceiver Station </a:t>
            </a:r>
            <a:r>
              <a:rPr lang="en" sz="1800">
                <a:solidFill>
                  <a:srgbClr val="595959"/>
                </a:solidFill>
              </a:rPr>
              <a:t>which is then properly handled by the </a:t>
            </a:r>
            <a:r>
              <a:rPr b="1" lang="en" sz="1800">
                <a:solidFill>
                  <a:srgbClr val="595959"/>
                </a:solidFill>
              </a:rPr>
              <a:t>Base Station Controller</a:t>
            </a:r>
            <a:r>
              <a:rPr lang="en" sz="1800">
                <a:solidFill>
                  <a:srgbClr val="595959"/>
                </a:solidFill>
              </a:rPr>
              <a:t>.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The </a:t>
            </a:r>
            <a:r>
              <a:rPr b="1" lang="en" sz="1800">
                <a:solidFill>
                  <a:srgbClr val="595959"/>
                </a:solidFill>
              </a:rPr>
              <a:t>BSC </a:t>
            </a:r>
            <a:r>
              <a:rPr lang="en" sz="1800">
                <a:solidFill>
                  <a:srgbClr val="595959"/>
                </a:solidFill>
              </a:rPr>
              <a:t>continues coordination with the</a:t>
            </a:r>
            <a:r>
              <a:rPr b="1" lang="en" sz="1800">
                <a:solidFill>
                  <a:srgbClr val="595959"/>
                </a:solidFill>
              </a:rPr>
              <a:t> Mobile Switching Center (MSC)</a:t>
            </a:r>
            <a:r>
              <a:rPr lang="en" sz="1800">
                <a:solidFill>
                  <a:srgbClr val="595959"/>
                </a:solidFill>
              </a:rPr>
              <a:t> which utilizes the appropriate registers and authentication to then pass it on to the </a:t>
            </a:r>
            <a:r>
              <a:rPr b="1" lang="en" sz="1800">
                <a:solidFill>
                  <a:srgbClr val="595959"/>
                </a:solidFill>
              </a:rPr>
              <a:t>GMSC</a:t>
            </a:r>
            <a:endParaRPr b="1"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The </a:t>
            </a:r>
            <a:r>
              <a:rPr b="1" lang="en" sz="1800">
                <a:solidFill>
                  <a:srgbClr val="595959"/>
                </a:solidFill>
              </a:rPr>
              <a:t>GMSC </a:t>
            </a:r>
            <a:r>
              <a:rPr lang="en" sz="1800">
                <a:solidFill>
                  <a:srgbClr val="595959"/>
                </a:solidFill>
              </a:rPr>
              <a:t>reaches out to external networks! (</a:t>
            </a:r>
            <a:r>
              <a:rPr b="1" lang="en" sz="1800">
                <a:solidFill>
                  <a:srgbClr val="595959"/>
                </a:solidFill>
              </a:rPr>
              <a:t>PSTN, PLMN</a:t>
            </a:r>
            <a:r>
              <a:rPr lang="en" sz="1800">
                <a:solidFill>
                  <a:srgbClr val="595959"/>
                </a:solidFill>
              </a:rPr>
              <a: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Here we see one more time the Radio access network and the core network</a:t>
            </a:r>
            <a:endParaRPr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0696398a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0696398a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And just for reference, this is an MSC.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size and scale of the devices</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6b49247ee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6b49247ee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GSM doesn’t require mutual authentication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IMSI catchers or stingray attacks.</a:t>
            </a:r>
            <a:endParaRPr sz="1400">
              <a:solidFill>
                <a:schemeClr val="dk1"/>
              </a:solidFill>
            </a:endParaRPr>
          </a:p>
          <a:p>
            <a:pPr indent="-317500" lvl="3" marL="914400" rtl="0" algn="l">
              <a:lnSpc>
                <a:spcPct val="115000"/>
              </a:lnSpc>
              <a:spcBef>
                <a:spcPts val="0"/>
              </a:spcBef>
              <a:spcAft>
                <a:spcPts val="0"/>
              </a:spcAft>
              <a:buClr>
                <a:schemeClr val="dk1"/>
              </a:buClr>
              <a:buSzPts val="1400"/>
              <a:buChar char="●"/>
            </a:pPr>
            <a:r>
              <a:rPr lang="en" sz="1400">
                <a:solidFill>
                  <a:schemeClr val="dk1"/>
                </a:solidFill>
              </a:rPr>
              <a:t>GSM requires the handset to authenticate with the network, but not vice versa. </a:t>
            </a:r>
            <a:endParaRPr sz="1400">
              <a:solidFill>
                <a:schemeClr val="dk1"/>
              </a:solidFill>
            </a:endParaRPr>
          </a:p>
          <a:p>
            <a:pPr indent="-317500" lvl="3" marL="914400" rtl="0" algn="l">
              <a:lnSpc>
                <a:spcPct val="115000"/>
              </a:lnSpc>
              <a:spcBef>
                <a:spcPts val="0"/>
              </a:spcBef>
              <a:spcAft>
                <a:spcPts val="0"/>
              </a:spcAft>
              <a:buClr>
                <a:schemeClr val="dk1"/>
              </a:buClr>
              <a:buSzPts val="1400"/>
              <a:buChar char="●"/>
            </a:pPr>
            <a:r>
              <a:rPr lang="en" sz="1400">
                <a:solidFill>
                  <a:schemeClr val="dk1"/>
                </a:solidFill>
              </a:rPr>
              <a:t>The </a:t>
            </a:r>
            <a:r>
              <a:rPr b="1" lang="en" sz="1400">
                <a:solidFill>
                  <a:schemeClr val="dk1"/>
                </a:solidFill>
              </a:rPr>
              <a:t>ME/MS</a:t>
            </a:r>
            <a:r>
              <a:rPr lang="en" sz="1400">
                <a:solidFill>
                  <a:schemeClr val="dk1"/>
                </a:solidFill>
              </a:rPr>
              <a:t> (Mobile Subscriber) beacons to the nearest </a:t>
            </a:r>
            <a:r>
              <a:rPr b="1" lang="en" sz="1400">
                <a:solidFill>
                  <a:schemeClr val="dk1"/>
                </a:solidFill>
              </a:rPr>
              <a:t>BTS (Base </a:t>
            </a:r>
            <a:r>
              <a:rPr b="1" lang="en" sz="1400">
                <a:solidFill>
                  <a:schemeClr val="dk1"/>
                </a:solidFill>
              </a:rPr>
              <a:t>Transceiver</a:t>
            </a:r>
            <a:r>
              <a:rPr b="1" lang="en" sz="1400">
                <a:solidFill>
                  <a:schemeClr val="dk1"/>
                </a:solidFill>
              </a:rPr>
              <a:t> Station) </a:t>
            </a:r>
            <a:r>
              <a:rPr lang="en" sz="1400">
                <a:solidFill>
                  <a:schemeClr val="dk1"/>
                </a:solidFill>
              </a:rPr>
              <a:t>regularly and reveals its IMSI</a:t>
            </a:r>
            <a:endParaRPr sz="1400">
              <a:solidFill>
                <a:schemeClr val="dk1"/>
              </a:solidFill>
            </a:endParaRPr>
          </a:p>
          <a:p>
            <a:pPr indent="-317500" lvl="3" marL="914400" rtl="0" algn="l">
              <a:lnSpc>
                <a:spcPct val="115000"/>
              </a:lnSpc>
              <a:spcBef>
                <a:spcPts val="0"/>
              </a:spcBef>
              <a:spcAft>
                <a:spcPts val="0"/>
              </a:spcAft>
              <a:buClr>
                <a:schemeClr val="dk1"/>
              </a:buClr>
              <a:buSzPts val="1400"/>
              <a:buChar char="●"/>
            </a:pPr>
            <a:r>
              <a:rPr lang="en" sz="1400">
                <a:solidFill>
                  <a:schemeClr val="dk1"/>
                </a:solidFill>
              </a:rPr>
              <a:t>attacker can pose as the nearest BTS. </a:t>
            </a:r>
            <a:endParaRPr sz="1400">
              <a:solidFill>
                <a:schemeClr val="dk1"/>
              </a:solidFill>
            </a:endParaRPr>
          </a:p>
          <a:p>
            <a:pPr indent="-317500" lvl="4" marL="1371600" rtl="0" algn="l">
              <a:lnSpc>
                <a:spcPct val="115000"/>
              </a:lnSpc>
              <a:spcBef>
                <a:spcPts val="0"/>
              </a:spcBef>
              <a:spcAft>
                <a:spcPts val="0"/>
              </a:spcAft>
              <a:buClr>
                <a:schemeClr val="dk1"/>
              </a:buClr>
              <a:buSzPts val="1400"/>
              <a:buChar char="○"/>
            </a:pPr>
            <a:r>
              <a:rPr b="1" lang="en" sz="1400">
                <a:solidFill>
                  <a:schemeClr val="dk1"/>
                </a:solidFill>
              </a:rPr>
              <a:t>BTS </a:t>
            </a:r>
            <a:r>
              <a:rPr lang="en" sz="1400">
                <a:solidFill>
                  <a:schemeClr val="dk1"/>
                </a:solidFill>
              </a:rPr>
              <a:t>determines the encryption mode, which can be set to none(A5/0). Using this an attacker can:</a:t>
            </a:r>
            <a:endParaRPr sz="1400">
              <a:solidFill>
                <a:schemeClr val="dk1"/>
              </a:solidFill>
            </a:endParaRPr>
          </a:p>
          <a:p>
            <a:pPr indent="-317500" lvl="5" marL="1828800" rtl="0" algn="l">
              <a:lnSpc>
                <a:spcPct val="115000"/>
              </a:lnSpc>
              <a:spcBef>
                <a:spcPts val="0"/>
              </a:spcBef>
              <a:spcAft>
                <a:spcPts val="0"/>
              </a:spcAft>
              <a:buClr>
                <a:schemeClr val="dk1"/>
              </a:buClr>
              <a:buSzPts val="1400"/>
              <a:buChar char="■"/>
            </a:pPr>
            <a:r>
              <a:rPr lang="en" sz="1400">
                <a:solidFill>
                  <a:schemeClr val="dk1"/>
                </a:solidFill>
              </a:rPr>
              <a:t>See phone’s IMSI. Glean country code and network carrier.</a:t>
            </a:r>
            <a:endParaRPr sz="1400">
              <a:solidFill>
                <a:schemeClr val="dk1"/>
              </a:solidFill>
            </a:endParaRPr>
          </a:p>
          <a:p>
            <a:pPr indent="-317500" lvl="5" marL="1828800" rtl="0" algn="l">
              <a:lnSpc>
                <a:spcPct val="115000"/>
              </a:lnSpc>
              <a:spcBef>
                <a:spcPts val="0"/>
              </a:spcBef>
              <a:spcAft>
                <a:spcPts val="0"/>
              </a:spcAft>
              <a:buClr>
                <a:schemeClr val="dk1"/>
              </a:buClr>
              <a:buSzPts val="1400"/>
              <a:buChar char="■"/>
            </a:pPr>
            <a:r>
              <a:rPr lang="en" sz="1400">
                <a:solidFill>
                  <a:schemeClr val="dk1"/>
                </a:solidFill>
              </a:rPr>
              <a:t>See phone’s location. </a:t>
            </a:r>
            <a:endParaRPr sz="1400">
              <a:solidFill>
                <a:schemeClr val="dk1"/>
              </a:solidFill>
            </a:endParaRPr>
          </a:p>
          <a:p>
            <a:pPr indent="-317500" lvl="5" marL="1828800" rtl="0" algn="l">
              <a:lnSpc>
                <a:spcPct val="115000"/>
              </a:lnSpc>
              <a:spcBef>
                <a:spcPts val="0"/>
              </a:spcBef>
              <a:spcAft>
                <a:spcPts val="0"/>
              </a:spcAft>
              <a:buClr>
                <a:schemeClr val="dk1"/>
              </a:buClr>
              <a:buSzPts val="1400"/>
              <a:buChar char="■"/>
            </a:pPr>
            <a:r>
              <a:rPr lang="en" sz="1400">
                <a:solidFill>
                  <a:schemeClr val="dk1"/>
                </a:solidFill>
              </a:rPr>
              <a:t>Attacker can: </a:t>
            </a:r>
            <a:endParaRPr sz="1400">
              <a:solidFill>
                <a:schemeClr val="dk1"/>
              </a:solidFill>
            </a:endParaRPr>
          </a:p>
          <a:p>
            <a:pPr indent="-317500" lvl="4" marL="2286000" rtl="0" algn="l">
              <a:lnSpc>
                <a:spcPct val="115000"/>
              </a:lnSpc>
              <a:spcBef>
                <a:spcPts val="0"/>
              </a:spcBef>
              <a:spcAft>
                <a:spcPts val="0"/>
              </a:spcAft>
              <a:buClr>
                <a:schemeClr val="dk1"/>
              </a:buClr>
              <a:buSzPts val="1400"/>
              <a:buChar char="○"/>
            </a:pPr>
            <a:r>
              <a:rPr lang="en" sz="1400" u="sng">
                <a:solidFill>
                  <a:schemeClr val="dk1"/>
                </a:solidFill>
              </a:rPr>
              <a:t>Location Update Request </a:t>
            </a:r>
            <a:r>
              <a:rPr lang="en" sz="1400">
                <a:solidFill>
                  <a:schemeClr val="dk1"/>
                </a:solidFill>
              </a:rPr>
              <a:t>to the actual </a:t>
            </a:r>
            <a:r>
              <a:rPr b="1" lang="en" sz="1400">
                <a:solidFill>
                  <a:schemeClr val="dk1"/>
                </a:solidFill>
              </a:rPr>
              <a:t>BTS </a:t>
            </a:r>
            <a:r>
              <a:rPr lang="en" sz="1400">
                <a:solidFill>
                  <a:schemeClr val="dk1"/>
                </a:solidFill>
              </a:rPr>
              <a:t>the network requests an Identity and the attacker can supply the observed ME’s IMSI. </a:t>
            </a:r>
            <a:endParaRPr sz="1400">
              <a:solidFill>
                <a:schemeClr val="dk1"/>
              </a:solidFill>
            </a:endParaRPr>
          </a:p>
          <a:p>
            <a:pPr indent="-317500" lvl="4" marL="2286000" rtl="0" algn="l">
              <a:lnSpc>
                <a:spcPct val="115000"/>
              </a:lnSpc>
              <a:spcBef>
                <a:spcPts val="0"/>
              </a:spcBef>
              <a:spcAft>
                <a:spcPts val="0"/>
              </a:spcAft>
              <a:buClr>
                <a:schemeClr val="dk1"/>
              </a:buClr>
              <a:buSzPts val="1400"/>
              <a:buChar char="○"/>
            </a:pPr>
            <a:r>
              <a:rPr lang="en" sz="1400">
                <a:solidFill>
                  <a:schemeClr val="dk1"/>
                </a:solidFill>
              </a:rPr>
              <a:t>the Network BTS requests a crypto key to authenticate, the rogue BTS requests the key from the ME which passes it back, and the rogue BTS can forward it to the NETWORK BTS. </a:t>
            </a:r>
            <a:endParaRPr sz="1400">
              <a:solidFill>
                <a:schemeClr val="dk1"/>
              </a:solidFill>
            </a:endParaRPr>
          </a:p>
          <a:p>
            <a:pPr indent="0" lvl="0" marL="1828800" rtl="0" algn="l">
              <a:lnSpc>
                <a:spcPct val="115000"/>
              </a:lnSpc>
              <a:spcBef>
                <a:spcPts val="0"/>
              </a:spcBef>
              <a:spcAft>
                <a:spcPts val="0"/>
              </a:spcAft>
              <a:buClr>
                <a:schemeClr val="dk1"/>
              </a:buClr>
              <a:buSzPts val="1100"/>
              <a:buFont typeface="Arial"/>
              <a:buNone/>
            </a:pPr>
            <a:r>
              <a:rPr lang="en" sz="1400">
                <a:solidFill>
                  <a:schemeClr val="dk1"/>
                </a:solidFill>
              </a:rPr>
              <a:t>Thus, it can maintain a connection to both the handset and the real base station and execute a full person-in-the-middle attack.</a:t>
            </a:r>
            <a:endParaRPr sz="1400">
              <a:solidFill>
                <a:schemeClr val="dk1"/>
              </a:solidFill>
            </a:endParaRPr>
          </a:p>
          <a:p>
            <a:pPr indent="-317500" lvl="4" marL="1371600" rtl="0" algn="l">
              <a:lnSpc>
                <a:spcPct val="115000"/>
              </a:lnSpc>
              <a:spcBef>
                <a:spcPts val="0"/>
              </a:spcBef>
              <a:spcAft>
                <a:spcPts val="0"/>
              </a:spcAft>
              <a:buClr>
                <a:schemeClr val="dk1"/>
              </a:buClr>
              <a:buSzPts val="1400"/>
              <a:buChar char="○"/>
            </a:pPr>
            <a:r>
              <a:rPr lang="en" sz="1400">
                <a:solidFill>
                  <a:schemeClr val="dk1"/>
                </a:solidFill>
              </a:rPr>
              <a:t>DoS - easy it doesn’t even need to connect to the actual network</a:t>
            </a:r>
            <a:endParaRPr sz="1400">
              <a:solidFill>
                <a:schemeClr val="dk1"/>
              </a:solidFill>
            </a:endParaRPr>
          </a:p>
          <a:p>
            <a:pPr indent="-317500" lvl="4" marL="1371600" rtl="0" algn="l">
              <a:lnSpc>
                <a:spcPct val="115000"/>
              </a:lnSpc>
              <a:spcBef>
                <a:spcPts val="0"/>
              </a:spcBef>
              <a:spcAft>
                <a:spcPts val="0"/>
              </a:spcAft>
              <a:buClr>
                <a:schemeClr val="dk1"/>
              </a:buClr>
              <a:buSzPts val="1400"/>
              <a:buChar char="○"/>
            </a:pPr>
            <a:r>
              <a:rPr lang="en" sz="1400">
                <a:solidFill>
                  <a:schemeClr val="dk1"/>
                </a:solidFill>
              </a:rPr>
              <a:t>Can intercept outgoing calls or SMS and not necessarily forward them to the actual network. (black hole attack)</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Impersonation: call and sms spoofing</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Re order or replay signals. </a:t>
            </a:r>
            <a:endParaRPr sz="1400">
              <a:solidFill>
                <a:schemeClr val="dk1"/>
              </a:solidFill>
            </a:endParaRPr>
          </a:p>
          <a:p>
            <a:pPr indent="-317500" lvl="4" marL="1371600" rtl="0" algn="l">
              <a:lnSpc>
                <a:spcPct val="115000"/>
              </a:lnSpc>
              <a:spcBef>
                <a:spcPts val="0"/>
              </a:spcBef>
              <a:spcAft>
                <a:spcPts val="0"/>
              </a:spcAft>
              <a:buClr>
                <a:schemeClr val="dk1"/>
              </a:buClr>
              <a:buSzPts val="1400"/>
              <a:buChar char="○"/>
            </a:pPr>
            <a:r>
              <a:t/>
            </a:r>
            <a:endParaRPr sz="1400">
              <a:solidFill>
                <a:schemeClr val="dk1"/>
              </a:solidFill>
            </a:endParaRPr>
          </a:p>
          <a:p>
            <a:pPr indent="-317500" lvl="2" marL="457200" rtl="0" algn="l">
              <a:lnSpc>
                <a:spcPct val="115000"/>
              </a:lnSpc>
              <a:spcBef>
                <a:spcPts val="0"/>
              </a:spcBef>
              <a:spcAft>
                <a:spcPts val="0"/>
              </a:spcAft>
              <a:buClr>
                <a:schemeClr val="dk1"/>
              </a:buClr>
              <a:buSzPts val="1400"/>
              <a:buChar char="■"/>
            </a:pPr>
            <a:r>
              <a:rPr lang="en" sz="1400">
                <a:solidFill>
                  <a:schemeClr val="dk1"/>
                </a:solidFill>
              </a:rPr>
              <a:t>A5/1 is an easily broken crypto scheme. Like super easy. A5/2 is slightly harder but also known to be weak. </a:t>
            </a:r>
            <a:endParaRPr sz="1400">
              <a:solidFill>
                <a:schemeClr val="dk1"/>
              </a:solidFill>
            </a:endParaRPr>
          </a:p>
          <a:p>
            <a:pPr indent="-317500" lvl="2" marL="457200" rtl="0" algn="l">
              <a:lnSpc>
                <a:spcPct val="115000"/>
              </a:lnSpc>
              <a:spcBef>
                <a:spcPts val="0"/>
              </a:spcBef>
              <a:spcAft>
                <a:spcPts val="0"/>
              </a:spcAft>
              <a:buClr>
                <a:schemeClr val="dk1"/>
              </a:buClr>
              <a:buSzPts val="1400"/>
              <a:buChar char="■"/>
            </a:pPr>
            <a:r>
              <a:rPr lang="en" sz="1400">
                <a:solidFill>
                  <a:schemeClr val="dk1"/>
                </a:solidFill>
              </a:rPr>
              <a:t>Jamming: disrupting comms between cell and the BTS</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Signal generator at </a:t>
            </a:r>
            <a:r>
              <a:rPr lang="en" sz="1400">
                <a:solidFill>
                  <a:schemeClr val="dk1"/>
                </a:solidFill>
              </a:rPr>
              <a:t>specific</a:t>
            </a:r>
            <a:r>
              <a:rPr lang="en" sz="1400">
                <a:solidFill>
                  <a:schemeClr val="dk1"/>
                </a:solidFill>
              </a:rPr>
              <a:t> frequencies for interference. This can happen at the UE or BTS.</a:t>
            </a:r>
            <a:endParaRPr sz="1400">
              <a:solidFill>
                <a:schemeClr val="dk1"/>
              </a:solidFill>
            </a:endParaRPr>
          </a:p>
          <a:p>
            <a:pPr indent="-317500" lvl="2" marL="457200" rtl="0" algn="l">
              <a:lnSpc>
                <a:spcPct val="115000"/>
              </a:lnSpc>
              <a:spcBef>
                <a:spcPts val="0"/>
              </a:spcBef>
              <a:spcAft>
                <a:spcPts val="0"/>
              </a:spcAft>
              <a:buClr>
                <a:schemeClr val="dk1"/>
              </a:buClr>
              <a:buSzPts val="1400"/>
              <a:buChar char="■"/>
            </a:pPr>
            <a:r>
              <a:rPr lang="en" sz="1400">
                <a:solidFill>
                  <a:schemeClr val="dk1"/>
                </a:solidFill>
              </a:rPr>
              <a:t>SS7 attacks: </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SS7 was originally developed for PSTN</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Lots of research since on this including many defcon talks and white papers. So I won’t go deep on this…</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Pretty much this Common Channel signaling was used for many signaling purposes but most notably the ability to roam.There is assumed trust in this signaling protocols, </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One significant report was in 2014 </a:t>
            </a:r>
            <a:endParaRPr sz="1400">
              <a:solidFill>
                <a:schemeClr val="dk1"/>
              </a:solidFill>
            </a:endParaRPr>
          </a:p>
          <a:p>
            <a:pPr indent="-317500" lvl="4" marL="2286000" rtl="0" algn="l">
              <a:lnSpc>
                <a:spcPct val="115000"/>
              </a:lnSpc>
              <a:spcBef>
                <a:spcPts val="0"/>
              </a:spcBef>
              <a:spcAft>
                <a:spcPts val="0"/>
              </a:spcAft>
              <a:buClr>
                <a:schemeClr val="dk1"/>
              </a:buClr>
              <a:buSzPts val="1400"/>
              <a:buChar char="○"/>
            </a:pPr>
            <a:r>
              <a:rPr lang="en" sz="1400">
                <a:solidFill>
                  <a:schemeClr val="dk1"/>
                </a:solidFill>
              </a:rPr>
              <a:t>Ukrainian</a:t>
            </a:r>
            <a:r>
              <a:rPr lang="en" sz="1400">
                <a:solidFill>
                  <a:schemeClr val="dk1"/>
                </a:solidFill>
              </a:rPr>
              <a:t> mobile subscribers were affected by crafted SS7 packets from Russian telco equipment. </a:t>
            </a:r>
            <a:endParaRPr sz="1400">
              <a:solidFill>
                <a:schemeClr val="dk1"/>
              </a:solidFill>
            </a:endParaRPr>
          </a:p>
          <a:p>
            <a:pPr indent="-317500" lvl="4" marL="2286000" rtl="0" algn="l">
              <a:lnSpc>
                <a:spcPct val="115000"/>
              </a:lnSpc>
              <a:spcBef>
                <a:spcPts val="0"/>
              </a:spcBef>
              <a:spcAft>
                <a:spcPts val="0"/>
              </a:spcAft>
              <a:buClr>
                <a:schemeClr val="dk1"/>
              </a:buClr>
              <a:buSzPts val="1400"/>
              <a:buChar char="○"/>
            </a:pPr>
            <a:r>
              <a:rPr lang="en" sz="1400">
                <a:solidFill>
                  <a:schemeClr val="dk1"/>
                </a:solidFill>
              </a:rPr>
              <a:t>Because of these ss7 packets, it’s believed, that a leaked conversation between US ambassador to Ukraine and US Assistant Secretary of State was intercepted in Ukraine this way.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Clear text transmission after the base transceiver station</a:t>
            </a: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0696398a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0696398a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 to GPRS which you’ll notice doesn’t quite fit neatly into this timeline. What is GPRS?</a:t>
            </a:r>
            <a:endParaRPr sz="1400"/>
          </a:p>
          <a:p>
            <a:pPr indent="0" lvl="0" marL="0" rtl="0" algn="l">
              <a:spcBef>
                <a:spcPts val="0"/>
              </a:spcBef>
              <a:spcAft>
                <a:spcPts val="0"/>
              </a:spcAft>
              <a:buNone/>
            </a:pPr>
            <a:r>
              <a:t/>
            </a:r>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d6b49247ee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d6b49247ee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The wonderful world of IP</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General Packet Switched Radio</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So GSM is only a circuit switched technology. The path between communication is unbroken.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It’s neat because we now have two technologies in one network </a:t>
            </a:r>
            <a:r>
              <a:rPr lang="en" sz="1500">
                <a:solidFill>
                  <a:schemeClr val="dk1"/>
                </a:solidFill>
              </a:rPr>
              <a:t>architecture</a:t>
            </a:r>
            <a:r>
              <a:rPr lang="en" sz="1500">
                <a:solidFill>
                  <a:schemeClr val="dk1"/>
                </a:solidFill>
              </a:rPr>
              <a:t>.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This means it’s </a:t>
            </a:r>
            <a:r>
              <a:rPr b="1" lang="en" sz="1500">
                <a:solidFill>
                  <a:schemeClr val="dk1"/>
                </a:solidFill>
              </a:rPr>
              <a:t>GSM + a packet switched IP implementation.</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Now we’re able to implement sms and mms, push to talk over cellular </a:t>
            </a:r>
            <a:endParaRPr sz="15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d6b49247e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6b49247e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Front part mostly the same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u="sng">
                <a:solidFill>
                  <a:schemeClr val="dk1"/>
                </a:solidFill>
              </a:rPr>
              <a:t>Mobile Station (MS)</a:t>
            </a:r>
            <a:r>
              <a:rPr lang="en" sz="1600">
                <a:solidFill>
                  <a:schemeClr val="dk1"/>
                </a:solidFill>
              </a:rPr>
              <a:t> / </a:t>
            </a:r>
            <a:r>
              <a:rPr lang="en" sz="1600" u="sng">
                <a:solidFill>
                  <a:schemeClr val="dk1"/>
                </a:solidFill>
              </a:rPr>
              <a:t>User Endpoint (UE)</a:t>
            </a:r>
            <a:endParaRPr sz="1600" u="sng">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Same thing. Now we also consider the Mobile Equipment (ME).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u="sng">
                <a:solidFill>
                  <a:schemeClr val="dk1"/>
                </a:solidFill>
              </a:rPr>
              <a:t>Base Station Subsystem </a:t>
            </a:r>
            <a:r>
              <a:rPr lang="en" sz="1600">
                <a:solidFill>
                  <a:schemeClr val="dk1"/>
                </a:solidFill>
              </a:rPr>
              <a:t>remains the same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Base Transceiver Station </a:t>
            </a:r>
            <a:r>
              <a:rPr b="1" lang="en" sz="1600" u="sng">
                <a:solidFill>
                  <a:schemeClr val="dk1"/>
                </a:solidFill>
              </a:rPr>
              <a:t> </a:t>
            </a:r>
            <a:r>
              <a:rPr lang="en" sz="1600">
                <a:solidFill>
                  <a:schemeClr val="dk1"/>
                </a:solidFill>
              </a:rPr>
              <a:t>and </a:t>
            </a:r>
            <a:r>
              <a:rPr lang="en" sz="1600" u="sng">
                <a:solidFill>
                  <a:schemeClr val="dk1"/>
                </a:solidFill>
              </a:rPr>
              <a:t>Base Station Controller </a:t>
            </a:r>
            <a:r>
              <a:rPr lang="en" sz="1600">
                <a:solidFill>
                  <a:schemeClr val="dk1"/>
                </a:solidFill>
              </a:rPr>
              <a:t>still there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Mobile Switching Center (</a:t>
            </a:r>
            <a:r>
              <a:rPr lang="en" sz="1600" u="sng">
                <a:solidFill>
                  <a:schemeClr val="dk1"/>
                </a:solidFill>
              </a:rPr>
              <a:t>MSC) </a:t>
            </a:r>
            <a:r>
              <a:rPr lang="en" sz="1600">
                <a:solidFill>
                  <a:schemeClr val="dk1"/>
                </a:solidFill>
              </a:rPr>
              <a:t>functionality of before is needed for both portions of the network</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Still feeds into the Gateway MSC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So this all looks the same so far and it is for the packet switched portion.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But remember that GPRS is split into the circuit switched portion and the packet switched portion.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All those registers available for both the circuit switched AND packet switched portion</a:t>
            </a: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d6b49247ee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d6b49247ee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shiny packet switched features!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packet switched portion as the internet-y portion. </a:t>
            </a:r>
            <a:endParaRPr sz="1400">
              <a:solidFill>
                <a:schemeClr val="dk1"/>
              </a:solidFill>
            </a:endParaRPr>
          </a:p>
          <a:p>
            <a:pPr indent="-317500" lvl="0" marL="457200" rtl="0" algn="l">
              <a:lnSpc>
                <a:spcPct val="115000"/>
              </a:lnSpc>
              <a:spcBef>
                <a:spcPts val="0"/>
              </a:spcBef>
              <a:spcAft>
                <a:spcPts val="0"/>
              </a:spcAft>
              <a:buSzPts val="1400"/>
              <a:buChar char="●"/>
            </a:pPr>
            <a:r>
              <a:rPr lang="en" sz="1400"/>
              <a:t>So the whole front end of the </a:t>
            </a:r>
            <a:r>
              <a:rPr lang="en" sz="1400" u="sng"/>
              <a:t>Mobile Station</a:t>
            </a:r>
            <a:r>
              <a:rPr lang="en" sz="1400"/>
              <a:t>, </a:t>
            </a:r>
            <a:r>
              <a:rPr lang="en" sz="1400" u="sng"/>
              <a:t>Base </a:t>
            </a:r>
            <a:r>
              <a:rPr lang="en" sz="1400" u="sng"/>
              <a:t>Transceiver</a:t>
            </a:r>
            <a:r>
              <a:rPr lang="en" sz="1400" u="sng"/>
              <a:t> Station </a:t>
            </a:r>
            <a:r>
              <a:rPr lang="en" sz="1400"/>
              <a:t>and </a:t>
            </a:r>
            <a:r>
              <a:rPr lang="en" sz="1400" u="sng"/>
              <a:t>Base </a:t>
            </a:r>
            <a:r>
              <a:rPr lang="en" sz="1400" u="sng"/>
              <a:t>Station</a:t>
            </a:r>
            <a:r>
              <a:rPr lang="en" sz="1400" u="sng"/>
              <a:t> Controller</a:t>
            </a:r>
            <a:r>
              <a:rPr lang="en" sz="1400"/>
              <a:t> stay the same</a:t>
            </a:r>
            <a:endParaRPr sz="1400"/>
          </a:p>
          <a:p>
            <a:pPr indent="-317500" lvl="0" marL="457200" rtl="0" algn="l">
              <a:lnSpc>
                <a:spcPct val="115000"/>
              </a:lnSpc>
              <a:spcBef>
                <a:spcPts val="0"/>
              </a:spcBef>
              <a:spcAft>
                <a:spcPts val="0"/>
              </a:spcAft>
              <a:buSzPts val="1400"/>
              <a:buChar char="●"/>
            </a:pPr>
            <a:r>
              <a:rPr lang="en" sz="1400"/>
              <a:t>packet switched portion of the core network, the </a:t>
            </a:r>
            <a:r>
              <a:rPr lang="en" sz="1400" u="sng"/>
              <a:t>BSC </a:t>
            </a:r>
            <a:r>
              <a:rPr lang="en" sz="1400"/>
              <a:t>feeds</a:t>
            </a:r>
            <a:r>
              <a:rPr lang="en" sz="1400"/>
              <a:t> into </a:t>
            </a:r>
            <a:endParaRPr sz="1400"/>
          </a:p>
          <a:p>
            <a:pPr indent="-317500" lvl="1" marL="914400" rtl="0" algn="l">
              <a:lnSpc>
                <a:spcPct val="115000"/>
              </a:lnSpc>
              <a:spcBef>
                <a:spcPts val="0"/>
              </a:spcBef>
              <a:spcAft>
                <a:spcPts val="0"/>
              </a:spcAft>
              <a:buClr>
                <a:schemeClr val="dk1"/>
              </a:buClr>
              <a:buSzPts val="1400"/>
              <a:buChar char="○"/>
            </a:pPr>
            <a:r>
              <a:rPr lang="en" sz="1400" u="sng">
                <a:solidFill>
                  <a:schemeClr val="dk1"/>
                </a:solidFill>
              </a:rPr>
              <a:t>Serving GPRS Support Node (</a:t>
            </a:r>
            <a:r>
              <a:rPr b="1" lang="en" sz="1400">
                <a:solidFill>
                  <a:schemeClr val="dk1"/>
                </a:solidFill>
              </a:rPr>
              <a:t>SGSN</a:t>
            </a:r>
            <a:r>
              <a:rPr lang="en" sz="1400">
                <a:solidFill>
                  <a:schemeClr val="dk1"/>
                </a:solidFill>
              </a:rPr>
              <a:t>)-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location, sec and access controls.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packet routing and transfer</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MM (mobility management),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authentication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handles (GPRS Tunneling Protocol) GTP packets,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communicates with other </a:t>
            </a:r>
            <a:r>
              <a:rPr b="1" lang="en" sz="1400">
                <a:solidFill>
                  <a:schemeClr val="dk1"/>
                </a:solidFill>
              </a:rPr>
              <a:t>SGSN </a:t>
            </a:r>
            <a:r>
              <a:rPr lang="en" sz="1400">
                <a:solidFill>
                  <a:schemeClr val="dk1"/>
                </a:solidFill>
              </a:rPr>
              <a:t>or </a:t>
            </a:r>
            <a:r>
              <a:rPr b="1" lang="en" sz="1400">
                <a:solidFill>
                  <a:schemeClr val="dk1"/>
                </a:solidFill>
              </a:rPr>
              <a:t>MME </a:t>
            </a:r>
            <a:r>
              <a:rPr lang="en" sz="1400">
                <a:solidFill>
                  <a:schemeClr val="dk1"/>
                </a:solidFill>
              </a:rPr>
              <a:t>(mobility management Entities) in same network and reaches out to the GGSN.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u="sng">
                <a:solidFill>
                  <a:schemeClr val="dk1"/>
                </a:solidFill>
              </a:rPr>
              <a:t>GPRS Gateway Support Note</a:t>
            </a:r>
            <a:r>
              <a:rPr lang="en" sz="1400">
                <a:solidFill>
                  <a:schemeClr val="dk1"/>
                </a:solidFill>
              </a:rPr>
              <a:t> (</a:t>
            </a:r>
            <a:r>
              <a:rPr b="1" lang="en" sz="1400">
                <a:solidFill>
                  <a:schemeClr val="dk1"/>
                </a:solidFill>
              </a:rPr>
              <a:t>GGSN</a:t>
            </a:r>
            <a:r>
              <a:rPr lang="en" sz="1400">
                <a:solidFill>
                  <a:schemeClr val="dk1"/>
                </a:solidFill>
              </a:rPr>
              <a:t>)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last hop to Public Data Network (</a:t>
            </a:r>
            <a:r>
              <a:rPr b="1" lang="en" sz="1400">
                <a:solidFill>
                  <a:schemeClr val="dk1"/>
                </a:solidFill>
              </a:rPr>
              <a:t>PDN</a:t>
            </a:r>
            <a:r>
              <a:rPr lang="en" sz="1400">
                <a:solidFill>
                  <a:schemeClr val="dk1"/>
                </a:solidFill>
              </a:rPr>
              <a:t>)!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assigns IP addresses for the devices internal to this part of the cellular network.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gateway, router and firewall all in 1. Usually viewed as a router.</a:t>
            </a:r>
            <a:endParaRPr sz="1400" u="sng"/>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6b49247e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d6b49247e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a:t>
            </a:r>
            <a:r>
              <a:rPr lang="en" sz="1400"/>
              <a:t>let's</a:t>
            </a:r>
            <a:r>
              <a:rPr lang="en" sz="1400"/>
              <a:t> look at what this network </a:t>
            </a:r>
            <a:r>
              <a:rPr lang="en" sz="1400"/>
              <a:t>architecture</a:t>
            </a:r>
            <a:r>
              <a:rPr lang="en" sz="1400"/>
              <a:t> looks like all together </a:t>
            </a:r>
            <a:endParaRPr sz="1400"/>
          </a:p>
          <a:p>
            <a:pPr indent="0" lvl="0" marL="0" rtl="0" algn="l">
              <a:spcBef>
                <a:spcPts val="0"/>
              </a:spcBef>
              <a:spcAft>
                <a:spcPts val="0"/>
              </a:spcAft>
              <a:buNone/>
            </a:pPr>
            <a:r>
              <a:rPr lang="en" sz="1400"/>
              <a:t>Here we see the portions that stayed the same but now that we add the packet switched area which contains this SGSN and GGSN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7ffa55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57ffa55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5818E"/>
                </a:solidFill>
                <a:latin typeface="Roboto Light"/>
                <a:ea typeface="Roboto Light"/>
                <a:cs typeface="Roboto Light"/>
                <a:sym typeface="Roboto Light"/>
              </a:rPr>
              <a:t>New Mitigations:</a:t>
            </a:r>
            <a:endParaRPr sz="1800">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Required mobile subscriber authentication by network for packet-switched portion</a:t>
            </a:r>
            <a:endParaRPr sz="1800">
              <a:solidFill>
                <a:srgbClr val="222222"/>
              </a:solidFill>
            </a:endParaRPr>
          </a:p>
          <a:p>
            <a:pPr indent="-342900" lvl="0" marL="914400" rtl="0" algn="l">
              <a:lnSpc>
                <a:spcPct val="115000"/>
              </a:lnSpc>
              <a:spcBef>
                <a:spcPts val="0"/>
              </a:spcBef>
              <a:spcAft>
                <a:spcPts val="0"/>
              </a:spcAft>
              <a:buClr>
                <a:srgbClr val="222222"/>
              </a:buClr>
              <a:buSzPts val="1800"/>
              <a:buChar char="-"/>
            </a:pPr>
            <a:r>
              <a:rPr lang="en" sz="1800">
                <a:solidFill>
                  <a:srgbClr val="222222"/>
                </a:solidFill>
              </a:rPr>
              <a:t>Previously the subscriber authenticated the network only</a:t>
            </a:r>
            <a:endParaRPr sz="1800">
              <a:solidFill>
                <a:srgbClr val="222222"/>
              </a:solidFill>
            </a:endParaRPr>
          </a:p>
          <a:p>
            <a:pPr indent="-342900" lvl="0" marL="914400" rtl="0" algn="l">
              <a:lnSpc>
                <a:spcPct val="115000"/>
              </a:lnSpc>
              <a:spcBef>
                <a:spcPts val="0"/>
              </a:spcBef>
              <a:spcAft>
                <a:spcPts val="0"/>
              </a:spcAft>
              <a:buClr>
                <a:srgbClr val="222222"/>
              </a:buClr>
              <a:buSzPts val="1800"/>
              <a:buChar char="-"/>
            </a:pPr>
            <a:r>
              <a:rPr lang="en" sz="1800">
                <a:solidFill>
                  <a:srgbClr val="222222"/>
                </a:solidFill>
              </a:rPr>
              <a:t>Added Certificate-based authentication.</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auth between MS and SGSN</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Some level of Ciphering algorithm for SGSN. </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SGSN requests identity verification.</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d56f2a19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d56f2a1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who am I?</a:t>
            </a:r>
            <a:endParaRPr sz="1400"/>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Vulnerability Researcher at Trenchant (formerly known as azimuth security)</a:t>
            </a:r>
            <a:endParaRPr sz="14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Previously split time doing RE and embedded dev</a:t>
            </a:r>
            <a:endParaRPr sz="10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Telco focused</a:t>
            </a:r>
            <a:endParaRPr sz="1000">
              <a:solidFill>
                <a:srgbClr val="4E5EA3"/>
              </a:solidFill>
              <a:latin typeface="Montserrat"/>
              <a:ea typeface="Montserrat"/>
              <a:cs typeface="Montserrat"/>
              <a:sym typeface="Montserrat"/>
            </a:endParaRPr>
          </a:p>
          <a:p>
            <a:pPr indent="-317500" lvl="1" marL="457200" rtl="0" algn="l">
              <a:spcBef>
                <a:spcPts val="900"/>
              </a:spcBef>
              <a:spcAft>
                <a:spcPts val="0"/>
              </a:spcAft>
              <a:buClr>
                <a:srgbClr val="4E5EA3"/>
              </a:buClr>
              <a:buSzPts val="1400"/>
              <a:buFont typeface="Montserrat"/>
              <a:buChar char="○"/>
            </a:pPr>
            <a:r>
              <a:rPr lang="en" sz="1400">
                <a:solidFill>
                  <a:srgbClr val="4E5EA3"/>
                </a:solidFill>
                <a:latin typeface="Montserrat"/>
                <a:ea typeface="Montserrat"/>
                <a:cs typeface="Montserrat"/>
                <a:sym typeface="Montserrat"/>
              </a:rPr>
              <a:t>~10 years of experience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d6b49247e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d6b49247e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Same known rogue BTS flaws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P1 really neat telco research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They found implementations of GPRS without any encryption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Italy and Denmark p1</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Nokia GGSN was able to be taken down and/or restarted disrupting GPRS network connectivity for a whole area of users.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sending non-standard IP options in a packet.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This was done over the Gi interface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GTP </a:t>
            </a:r>
            <a:r>
              <a:rPr lang="en" sz="1600">
                <a:solidFill>
                  <a:schemeClr val="dk1"/>
                </a:solidFill>
              </a:rPr>
              <a:t>weakness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GPRS has a User plan (</a:t>
            </a:r>
            <a:r>
              <a:rPr b="1" lang="en" sz="1600">
                <a:solidFill>
                  <a:schemeClr val="dk1"/>
                </a:solidFill>
              </a:rPr>
              <a:t>GTP-U</a:t>
            </a:r>
            <a:r>
              <a:rPr lang="en" sz="1600">
                <a:solidFill>
                  <a:schemeClr val="dk1"/>
                </a:solidFill>
              </a:rPr>
              <a:t>) and Control Plane (</a:t>
            </a:r>
            <a:r>
              <a:rPr b="1" lang="en" sz="1600">
                <a:solidFill>
                  <a:schemeClr val="dk1"/>
                </a:solidFill>
              </a:rPr>
              <a:t>GTP-C</a:t>
            </a:r>
            <a:r>
              <a:rPr lang="en" sz="1600">
                <a:solidFill>
                  <a:schemeClr val="dk1"/>
                </a:solidFill>
              </a:rPr>
              <a:t>) and charging (GTP’).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GTPC is commands like creating and attaching PDP contexts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GTP has no encryption abilities.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both the signaling plane AND the user plane GTP packets are sent in the clear.</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 compromised GPRS backbone network (most notably </a:t>
            </a:r>
            <a:r>
              <a:rPr b="1" lang="en" sz="1600">
                <a:solidFill>
                  <a:schemeClr val="dk1"/>
                </a:solidFill>
              </a:rPr>
              <a:t>SGSN </a:t>
            </a:r>
            <a:r>
              <a:rPr lang="en" sz="1600">
                <a:solidFill>
                  <a:schemeClr val="dk1"/>
                </a:solidFill>
              </a:rPr>
              <a:t>and </a:t>
            </a:r>
            <a:r>
              <a:rPr b="1" lang="en" sz="1600">
                <a:solidFill>
                  <a:schemeClr val="dk1"/>
                </a:solidFill>
              </a:rPr>
              <a:t>GGSN</a:t>
            </a:r>
            <a:r>
              <a:rPr lang="en" sz="1600">
                <a:solidFill>
                  <a:schemeClr val="dk1"/>
                </a:solidFill>
              </a:rPr>
              <a:t>) will allow the attacker to monitor and manipulate GTP traffic since it is sent in the clear.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  Infra attacks, overbilling and underbilling (free to use!), protocol anomaly attacks</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Barlow"/>
              <a:buChar char="●"/>
            </a:pPr>
            <a:r>
              <a:rPr lang="en" sz="1600">
                <a:solidFill>
                  <a:schemeClr val="dk1"/>
                </a:solidFill>
              </a:rPr>
              <a:t>Cisco </a:t>
            </a:r>
            <a:r>
              <a:rPr lang="en" sz="1600">
                <a:solidFill>
                  <a:schemeClr val="dk1"/>
                </a:solidFill>
              </a:rPr>
              <a:t>gateway GPRS support node (</a:t>
            </a:r>
            <a:r>
              <a:rPr b="1" lang="en" sz="1600">
                <a:solidFill>
                  <a:schemeClr val="dk1"/>
                </a:solidFill>
              </a:rPr>
              <a:t>GGSN</a:t>
            </a:r>
            <a:r>
              <a:rPr lang="en" sz="1600">
                <a:solidFill>
                  <a:schemeClr val="dk1"/>
                </a:solidFill>
              </a:rPr>
              <a:t>) of Cisco ASR 5000 Series Aggregation Services Routers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doesn’t handle Wireless Session Protocol (WSP) packets correctly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Carefully crafted WSP packets allow attacker to bypass a portal page and allow them to use this carrier for free.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Doesn’t sufficiently validate HTTP </a:t>
            </a:r>
            <a:r>
              <a:rPr lang="en" sz="1600">
                <a:solidFill>
                  <a:schemeClr val="dk1"/>
                </a:solidFill>
              </a:rPr>
              <a:t>traffic</a:t>
            </a:r>
            <a:r>
              <a:rPr lang="en" sz="1600">
                <a:solidFill>
                  <a:schemeClr val="dk1"/>
                </a:solidFill>
              </a:rPr>
              <a:t> w one or more packets with additional bytes at end of packet.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Modify payload of HTTP traffic and can send requests through </a:t>
            </a:r>
            <a:r>
              <a:rPr b="1" lang="en" sz="1600">
                <a:solidFill>
                  <a:schemeClr val="dk1"/>
                </a:solidFill>
              </a:rPr>
              <a:t>GGSN </a:t>
            </a:r>
            <a:r>
              <a:rPr lang="en" sz="1600">
                <a:solidFill>
                  <a:schemeClr val="dk1"/>
                </a:solidFill>
              </a:rPr>
              <a:t>without verifying!</a:t>
            </a:r>
            <a:endParaRPr sz="16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7ffa55b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7ffa55b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600">
                <a:solidFill>
                  <a:schemeClr val="dk1"/>
                </a:solidFill>
              </a:rPr>
              <a:t>Moving on to 3G </a:t>
            </a:r>
            <a:r>
              <a:rPr lang="en" sz="1600">
                <a:solidFill>
                  <a:schemeClr val="dk1"/>
                </a:solidFill>
              </a:rPr>
              <a:t>there's</a:t>
            </a:r>
            <a:r>
              <a:rPr lang="en" sz="1600">
                <a:solidFill>
                  <a:schemeClr val="dk1"/>
                </a:solidFill>
              </a:rPr>
              <a:t> much more internet functionality.</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Video Chat</a:t>
            </a:r>
            <a:endParaRPr sz="1600">
              <a:solidFill>
                <a:schemeClr val="dk1"/>
              </a:solidFill>
            </a:endParaRPr>
          </a:p>
          <a:p>
            <a:pPr indent="0" lvl="0" marL="457200" rtl="0" algn="l">
              <a:lnSpc>
                <a:spcPct val="115000"/>
              </a:lnSpc>
              <a:spcBef>
                <a:spcPts val="0"/>
              </a:spcBef>
              <a:spcAft>
                <a:spcPts val="0"/>
              </a:spcAft>
              <a:buNone/>
            </a:pPr>
            <a:r>
              <a:rPr lang="en" sz="1600">
                <a:solidFill>
                  <a:schemeClr val="dk1"/>
                </a:solidFill>
              </a:rPr>
              <a:t>New Signaling methods</a:t>
            </a:r>
            <a:endParaRPr sz="16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0696398a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0696398a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 now moving on to 3g in the form of UMTS</a:t>
            </a:r>
            <a:endParaRPr sz="1600"/>
          </a:p>
          <a:p>
            <a:pPr indent="0" lvl="0" marL="0" rtl="0" algn="l">
              <a:spcBef>
                <a:spcPts val="0"/>
              </a:spcBef>
              <a:spcAft>
                <a:spcPts val="0"/>
              </a:spcAft>
              <a:buNone/>
            </a:pPr>
            <a:r>
              <a:rPr lang="en" sz="1600"/>
              <a:t>See how it fits weirdly in the timeline with GPRS above it</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d6b49247e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d6b49247e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most of the network diagram can stay the same. But new terms!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still have registers, </a:t>
            </a:r>
            <a:r>
              <a:rPr b="1" lang="en" sz="1600">
                <a:solidFill>
                  <a:schemeClr val="dk1"/>
                </a:solidFill>
              </a:rPr>
              <a:t>MSCs</a:t>
            </a:r>
            <a:r>
              <a:rPr lang="en" sz="1600">
                <a:solidFill>
                  <a:schemeClr val="dk1"/>
                </a:solidFill>
              </a:rPr>
              <a:t>, AuC, and the </a:t>
            </a:r>
            <a:r>
              <a:rPr b="1" lang="en" sz="1600">
                <a:solidFill>
                  <a:schemeClr val="dk1"/>
                </a:solidFill>
              </a:rPr>
              <a:t>GPRS support nodes. </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Still need the </a:t>
            </a:r>
            <a:r>
              <a:rPr b="1" lang="en" sz="1600">
                <a:solidFill>
                  <a:schemeClr val="dk1"/>
                </a:solidFill>
              </a:rPr>
              <a:t>base station subsystem</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MS </a:t>
            </a:r>
            <a:r>
              <a:rPr lang="en" sz="1600">
                <a:solidFill>
                  <a:schemeClr val="dk1"/>
                </a:solidFill>
              </a:rPr>
              <a:t>-&gt; </a:t>
            </a:r>
            <a:r>
              <a:rPr b="1" lang="en" sz="1600">
                <a:solidFill>
                  <a:schemeClr val="dk1"/>
                </a:solidFill>
              </a:rPr>
              <a:t>User Endpoint/User Equipment (UE)</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RAN - Radio Access Network. </a:t>
            </a:r>
            <a:endParaRPr b="1"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UTRAN (UMTS terrestrial RAN)</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aka </a:t>
            </a:r>
            <a:r>
              <a:rPr b="1" lang="en" sz="1600">
                <a:solidFill>
                  <a:schemeClr val="dk1"/>
                </a:solidFill>
              </a:rPr>
              <a:t>Radio Network Subsystem </a:t>
            </a:r>
            <a:r>
              <a:rPr lang="en" sz="1600">
                <a:solidFill>
                  <a:schemeClr val="dk1"/>
                </a:solidFill>
              </a:rPr>
              <a:t>(RNS)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Node B</a:t>
            </a:r>
            <a:r>
              <a:rPr lang="en" sz="1600">
                <a:solidFill>
                  <a:schemeClr val="dk1"/>
                </a:solidFill>
              </a:rPr>
              <a:t> is a new term for the </a:t>
            </a:r>
            <a:r>
              <a:rPr b="1" lang="en" sz="1600">
                <a:solidFill>
                  <a:schemeClr val="dk1"/>
                </a:solidFill>
              </a:rPr>
              <a:t>base transceiver station</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RNC! - Radio Network Controller  </a:t>
            </a:r>
            <a:endParaRPr b="1"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charge of all the Node Bs connected to it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handles radio mgmt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some mobility mgmt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adds encryption to user data</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A loooot like </a:t>
            </a:r>
            <a:r>
              <a:rPr lang="en" sz="1600">
                <a:solidFill>
                  <a:schemeClr val="dk1"/>
                </a:solidFill>
              </a:rPr>
              <a:t>that</a:t>
            </a:r>
            <a:r>
              <a:rPr lang="en" sz="1600">
                <a:solidFill>
                  <a:schemeClr val="dk1"/>
                </a:solidFill>
              </a:rPr>
              <a:t> Base Station Controller from before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But the </a:t>
            </a:r>
            <a:r>
              <a:rPr b="1" lang="en" sz="1600">
                <a:solidFill>
                  <a:schemeClr val="dk1"/>
                </a:solidFill>
              </a:rPr>
              <a:t>MSC </a:t>
            </a:r>
            <a:r>
              <a:rPr lang="en" sz="1600">
                <a:solidFill>
                  <a:schemeClr val="dk1"/>
                </a:solidFill>
              </a:rPr>
              <a:t>stays, it used to be just for circuit switched operations and now it kind of just determines the MGW operations.</a:t>
            </a:r>
            <a:endParaRPr sz="16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d70fa0f12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d70fa0f12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 is the network diagram again, with our BTS turning into our NodeB</a:t>
            </a:r>
            <a:endParaRPr sz="1400"/>
          </a:p>
          <a:p>
            <a:pPr indent="0" lvl="0" marL="0" rtl="0" algn="l">
              <a:spcBef>
                <a:spcPts val="0"/>
              </a:spcBef>
              <a:spcAft>
                <a:spcPts val="0"/>
              </a:spcAft>
              <a:buNone/>
            </a:pPr>
            <a:r>
              <a:rPr lang="en" sz="1400"/>
              <a:t>The BSC device is now the RNC.</a:t>
            </a:r>
            <a:endParaRPr sz="1400"/>
          </a:p>
          <a:p>
            <a:pPr indent="0" lvl="0" marL="0" rtl="0" algn="l">
              <a:spcBef>
                <a:spcPts val="0"/>
              </a:spcBef>
              <a:spcAft>
                <a:spcPts val="0"/>
              </a:spcAft>
              <a:buNone/>
            </a:pPr>
            <a:r>
              <a:rPr lang="en" sz="1400"/>
              <a:t> The core network stays the same from GPRS to 3g!</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7ffa55b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7ffa55b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Mitigations</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True mutual auth!</a:t>
            </a:r>
            <a:endParaRPr sz="1800">
              <a:solidFill>
                <a:srgbClr val="222222"/>
              </a:solidFill>
            </a:endParaRPr>
          </a:p>
          <a:p>
            <a:pPr indent="-342900" lvl="0" marL="457200" rtl="0" algn="l">
              <a:lnSpc>
                <a:spcPct val="115000"/>
              </a:lnSpc>
              <a:spcBef>
                <a:spcPts val="0"/>
              </a:spcBef>
              <a:spcAft>
                <a:spcPts val="0"/>
              </a:spcAft>
              <a:buClr>
                <a:srgbClr val="222222"/>
              </a:buClr>
              <a:buSzPts val="1800"/>
              <a:buChar char="-"/>
            </a:pPr>
            <a:r>
              <a:rPr lang="en" sz="1800">
                <a:solidFill>
                  <a:srgbClr val="222222"/>
                </a:solidFill>
              </a:rPr>
              <a:t>Attempts at IMSI catcher mitigation - </a:t>
            </a:r>
            <a:endParaRPr sz="1800">
              <a:solidFill>
                <a:srgbClr val="222222"/>
              </a:solidFill>
            </a:endParaRPr>
          </a:p>
          <a:p>
            <a:pPr indent="457200" lvl="0" marL="0" rtl="0" algn="l">
              <a:lnSpc>
                <a:spcPct val="115000"/>
              </a:lnSpc>
              <a:spcBef>
                <a:spcPts val="0"/>
              </a:spcBef>
              <a:spcAft>
                <a:spcPts val="0"/>
              </a:spcAft>
              <a:buClr>
                <a:schemeClr val="dk1"/>
              </a:buClr>
              <a:buSzPts val="1100"/>
              <a:buFont typeface="Arial"/>
              <a:buNone/>
            </a:pPr>
            <a:r>
              <a:rPr lang="en" sz="1800">
                <a:solidFill>
                  <a:srgbClr val="222222"/>
                </a:solidFill>
              </a:rPr>
              <a:t>The literal guidance is to not keep the same temporary identifier for long periods of time.</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Radio Access Link preserves IMSI confidentiality</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Attempts to preserve confidentiality of User Location when added to certain cells over the Radio Access Link.</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Signaling plane and user plane now have confidentiality requirements in the specs!</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The visibility of security should now be shown to the user (eg when hand off occurs to 2g)</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d6b49247ee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d6b49247ee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accent1"/>
                </a:solidFill>
              </a:rPr>
              <a:t>Rogue BTS can still happen (Node B now tho!)</a:t>
            </a:r>
            <a:r>
              <a:rPr lang="en" sz="1400">
                <a:solidFill>
                  <a:schemeClr val="dk1"/>
                </a:solidFill>
              </a:rPr>
              <a:t>, but since it’s not very targeted its not as popular.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Remote IMSI attack -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Integrity keys used between </a:t>
            </a:r>
            <a:r>
              <a:rPr b="1" lang="en" sz="1400">
                <a:solidFill>
                  <a:schemeClr val="dk1"/>
                </a:solidFill>
              </a:rPr>
              <a:t>UE </a:t>
            </a:r>
            <a:r>
              <a:rPr lang="en" sz="1400">
                <a:solidFill>
                  <a:schemeClr val="dk1"/>
                </a:solidFill>
              </a:rPr>
              <a:t>and </a:t>
            </a:r>
            <a:r>
              <a:rPr b="1" lang="en" sz="1400">
                <a:solidFill>
                  <a:schemeClr val="dk1"/>
                </a:solidFill>
              </a:rPr>
              <a:t>RNC </a:t>
            </a:r>
            <a:r>
              <a:rPr lang="en" sz="1400">
                <a:solidFill>
                  <a:schemeClr val="dk1"/>
                </a:solidFill>
              </a:rPr>
              <a:t>are generated in the CN and transmitted </a:t>
            </a:r>
            <a:r>
              <a:rPr lang="en" sz="1400" u="sng">
                <a:solidFill>
                  <a:schemeClr val="dk1"/>
                </a:solidFill>
              </a:rPr>
              <a:t>unencrypted </a:t>
            </a:r>
            <a:r>
              <a:rPr lang="en" sz="1400">
                <a:solidFill>
                  <a:schemeClr val="dk1"/>
                </a:solidFill>
              </a:rPr>
              <a:t>to RNC and sometimes between RNCs unencrypted.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Integrity of user data is not defined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Short time during signaling, signaling in unprotected and can be tampered with</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RRC messages, which is the</a:t>
            </a:r>
            <a:r>
              <a:rPr b="1" lang="en" sz="1400">
                <a:solidFill>
                  <a:schemeClr val="dk1"/>
                </a:solidFill>
              </a:rPr>
              <a:t> radio resource control</a:t>
            </a:r>
            <a:r>
              <a:rPr lang="en" sz="1400">
                <a:solidFill>
                  <a:schemeClr val="dk1"/>
                </a:solidFill>
              </a:rPr>
              <a:t>, handles the control plane L3</a:t>
            </a:r>
            <a:r>
              <a:rPr lang="en" sz="1400" u="sng">
                <a:solidFill>
                  <a:schemeClr val="dk1"/>
                </a:solidFill>
              </a:rPr>
              <a:t> btw UE and core network</a:t>
            </a:r>
            <a:r>
              <a:rPr lang="en" sz="1400">
                <a:solidFill>
                  <a:schemeClr val="dk1"/>
                </a:solidFill>
              </a:rPr>
              <a:t>.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Most messages are integrity protected,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Not protected :RRC connection req, setup, reject and release.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Modifying these messages could result in a connection status change without the User being aware.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Signaling Plane Attacks on RAB - Radio Access Bearer.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There is a lot of signaling overhead for the RNC because Radio Access Bearers are spun up and torn down frequently.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UMTS data call has 12 RAB signals at minimum.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An attacker can overload the RNC by triggering tons of signaling messages.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Essentially, sending bursts at specific intervals causes the  RAB to tear down due to inactivity, then a new RAB establishment. </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Legit can just be TCP/IP packets sent from a computer.</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So RNC and NodeB get congested with setup/release pairs with each RAB, AND the RNC get super busy keeping state and processing all of these signals.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Mobile Network Operators (MNOs) request the radio access capabilities from UE prior to RRC security set up. UE capabilities are transferred in plain-text so an adversary can hijack them. (essentially lie about the radio </a:t>
            </a:r>
            <a:r>
              <a:rPr lang="en" sz="1400">
                <a:solidFill>
                  <a:schemeClr val="dk1"/>
                </a:solidFill>
              </a:rPr>
              <a:t>capabilities</a:t>
            </a:r>
            <a:r>
              <a:rPr lang="en" sz="1400">
                <a:solidFill>
                  <a:schemeClr val="dk1"/>
                </a:solidFill>
              </a:rPr>
              <a:t> of the phone which can easily lead to a downgrade attack)</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accent1"/>
                </a:solidFill>
              </a:rPr>
              <a:t>HLR overloading -</a:t>
            </a:r>
            <a:r>
              <a:rPr lang="en" sz="1400">
                <a:solidFill>
                  <a:schemeClr val="dk1"/>
                </a:solidFill>
              </a:rPr>
              <a:t> The SQN (Sequence) value for resynchronizing happens between the </a:t>
            </a:r>
            <a:r>
              <a:rPr b="1" lang="en" sz="1400">
                <a:solidFill>
                  <a:schemeClr val="dk1"/>
                </a:solidFill>
              </a:rPr>
              <a:t>UE (previously MS) </a:t>
            </a:r>
            <a:r>
              <a:rPr lang="en" sz="1400">
                <a:solidFill>
                  <a:schemeClr val="dk1"/>
                </a:solidFill>
              </a:rPr>
              <a:t>and the </a:t>
            </a:r>
            <a:r>
              <a:rPr b="1" lang="en" sz="1400">
                <a:solidFill>
                  <a:schemeClr val="dk1"/>
                </a:solidFill>
              </a:rPr>
              <a:t>HLR</a:t>
            </a:r>
            <a:r>
              <a:rPr lang="en" sz="1400">
                <a:solidFill>
                  <a:schemeClr val="dk1"/>
                </a:solidFill>
              </a:rPr>
              <a:t>,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remember that to get to the HLR requires going through the </a:t>
            </a:r>
            <a:r>
              <a:rPr b="1" lang="en" sz="1400">
                <a:solidFill>
                  <a:schemeClr val="dk1"/>
                </a:solidFill>
              </a:rPr>
              <a:t>SGSN </a:t>
            </a:r>
            <a:r>
              <a:rPr lang="en" sz="1400">
                <a:solidFill>
                  <a:schemeClr val="dk1"/>
                </a:solidFill>
              </a:rPr>
              <a:t>(and/or GGSN).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Repeat msg; tie up the </a:t>
            </a:r>
            <a:r>
              <a:rPr b="1" lang="en" sz="1400">
                <a:solidFill>
                  <a:schemeClr val="dk1"/>
                </a:solidFill>
              </a:rPr>
              <a:t>SGSN</a:t>
            </a:r>
            <a:r>
              <a:rPr lang="en" sz="1400">
                <a:solidFill>
                  <a:schemeClr val="dk1"/>
                </a:solidFill>
              </a:rPr>
              <a:t>. </a:t>
            </a:r>
            <a:endParaRPr sz="1400">
              <a:solidFill>
                <a:schemeClr val="dk1"/>
              </a:solidFill>
            </a:endParaRPr>
          </a:p>
          <a:p>
            <a:pPr indent="-317500" lvl="2" marL="914400" rtl="0" algn="l">
              <a:lnSpc>
                <a:spcPct val="115000"/>
              </a:lnSpc>
              <a:spcBef>
                <a:spcPts val="0"/>
              </a:spcBef>
              <a:spcAft>
                <a:spcPts val="0"/>
              </a:spcAft>
              <a:buClr>
                <a:schemeClr val="dk1"/>
              </a:buClr>
              <a:buSzPts val="1400"/>
              <a:buChar char="■"/>
            </a:pPr>
            <a:r>
              <a:rPr lang="en" sz="1400">
                <a:solidFill>
                  <a:schemeClr val="dk1"/>
                </a:solidFill>
              </a:rPr>
              <a:t>A variant </a:t>
            </a:r>
            <a:endParaRPr sz="1400">
              <a:solidFill>
                <a:schemeClr val="dk1"/>
              </a:solidFill>
            </a:endParaRPr>
          </a:p>
          <a:p>
            <a:pPr indent="-317500" lvl="3" marL="1371600" rtl="0" algn="l">
              <a:lnSpc>
                <a:spcPct val="115000"/>
              </a:lnSpc>
              <a:spcBef>
                <a:spcPts val="0"/>
              </a:spcBef>
              <a:spcAft>
                <a:spcPts val="0"/>
              </a:spcAft>
              <a:buClr>
                <a:schemeClr val="dk1"/>
              </a:buClr>
              <a:buSzPts val="1400"/>
              <a:buChar char="●"/>
            </a:pPr>
            <a:r>
              <a:rPr lang="en" sz="1400">
                <a:solidFill>
                  <a:schemeClr val="dk1"/>
                </a:solidFill>
              </a:rPr>
              <a:t>obtaining a list of IMSIs for a particular </a:t>
            </a:r>
            <a:r>
              <a:rPr b="1" lang="en" sz="1400">
                <a:solidFill>
                  <a:schemeClr val="dk1"/>
                </a:solidFill>
              </a:rPr>
              <a:t>mno </a:t>
            </a:r>
            <a:r>
              <a:rPr lang="en" sz="1400">
                <a:solidFill>
                  <a:schemeClr val="dk1"/>
                </a:solidFill>
              </a:rPr>
              <a:t>(carrier.) </a:t>
            </a:r>
            <a:endParaRPr sz="1400">
              <a:solidFill>
                <a:schemeClr val="dk1"/>
              </a:solidFill>
            </a:endParaRPr>
          </a:p>
          <a:p>
            <a:pPr indent="-317500" lvl="3" marL="1371600" rtl="0" algn="l">
              <a:lnSpc>
                <a:spcPct val="115000"/>
              </a:lnSpc>
              <a:spcBef>
                <a:spcPts val="0"/>
              </a:spcBef>
              <a:spcAft>
                <a:spcPts val="0"/>
              </a:spcAft>
              <a:buClr>
                <a:schemeClr val="dk1"/>
              </a:buClr>
              <a:buSzPts val="1400"/>
              <a:buChar char="●"/>
            </a:pPr>
            <a:r>
              <a:rPr lang="en" sz="1400">
                <a:solidFill>
                  <a:schemeClr val="dk1"/>
                </a:solidFill>
              </a:rPr>
              <a:t>attacker generates rrcConnectionRequest messages for each IMSI on the list for a specific mobile carrier. </a:t>
            </a:r>
            <a:endParaRPr sz="1400">
              <a:solidFill>
                <a:schemeClr val="dk1"/>
              </a:solidFill>
            </a:endParaRPr>
          </a:p>
          <a:p>
            <a:pPr indent="-317500" lvl="3" marL="1371600" rtl="0" algn="l">
              <a:lnSpc>
                <a:spcPct val="115000"/>
              </a:lnSpc>
              <a:spcBef>
                <a:spcPts val="0"/>
              </a:spcBef>
              <a:spcAft>
                <a:spcPts val="0"/>
              </a:spcAft>
              <a:buClr>
                <a:schemeClr val="dk1"/>
              </a:buClr>
              <a:buSzPts val="1400"/>
              <a:buChar char="●"/>
            </a:pPr>
            <a:r>
              <a:rPr lang="en" sz="1400">
                <a:solidFill>
                  <a:schemeClr val="dk1"/>
                </a:solidFill>
              </a:rPr>
              <a:t>For each request, the HLR will compute for AVs ( authentication vectors) and send them back to the VLR and such</a:t>
            </a:r>
            <a:endParaRPr sz="1400">
              <a:solidFill>
                <a:schemeClr val="dk1"/>
              </a:solidFill>
            </a:endParaRPr>
          </a:p>
          <a:p>
            <a:pPr indent="-317500" lvl="3" marL="1371600" rtl="0" algn="l">
              <a:lnSpc>
                <a:spcPct val="115000"/>
              </a:lnSpc>
              <a:spcBef>
                <a:spcPts val="0"/>
              </a:spcBef>
              <a:spcAft>
                <a:spcPts val="0"/>
              </a:spcAft>
              <a:buClr>
                <a:schemeClr val="dk1"/>
              </a:buClr>
              <a:buSzPts val="1400"/>
              <a:buChar char="●"/>
            </a:pPr>
            <a:r>
              <a:rPr lang="en" sz="1400">
                <a:solidFill>
                  <a:schemeClr val="dk1"/>
                </a:solidFill>
              </a:rPr>
              <a:t> the HLR gets spammed with lists and folks attempting to connect to that carrier’s equipment legitimately can’t do so. </a:t>
            </a:r>
            <a:endParaRPr sz="1400">
              <a:solidFill>
                <a:schemeClr val="dk1"/>
              </a:solidFill>
            </a:endParaRPr>
          </a:p>
          <a:p>
            <a:pPr indent="-317500" lvl="0" marL="457200" rtl="0" algn="l">
              <a:lnSpc>
                <a:spcPct val="115000"/>
              </a:lnSpc>
              <a:spcBef>
                <a:spcPts val="0"/>
              </a:spcBef>
              <a:spcAft>
                <a:spcPts val="0"/>
              </a:spcAft>
              <a:buClr>
                <a:srgbClr val="434343"/>
              </a:buClr>
              <a:buSzPts val="1400"/>
              <a:buFont typeface="Barlow"/>
              <a:buChar char="●"/>
            </a:pPr>
            <a:r>
              <a:rPr lang="en" sz="1700">
                <a:solidFill>
                  <a:srgbClr val="222222"/>
                </a:solidFill>
              </a:rPr>
              <a:t>Cisco ASR 5000 Series GGSN</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 sz="1700">
                <a:solidFill>
                  <a:srgbClr val="222222"/>
                </a:solidFill>
              </a:rPr>
              <a:t>Not properly handling TCP packets </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 sz="1700">
                <a:solidFill>
                  <a:srgbClr val="222222"/>
                </a:solidFill>
              </a:rPr>
              <a:t>allow user to reboot Session Management on the GGSN causing a denial of service for all communications with that GGSN</a:t>
            </a:r>
            <a:endParaRPr sz="14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0696398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0696398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late aughts and it’s time for Long Term Evolution.</a:t>
            </a:r>
            <a:endParaRPr sz="1600"/>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d6b49247ee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d6b49247e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“3.95G” and marketed as 4G </a:t>
            </a:r>
            <a:endParaRPr sz="1500">
              <a:solidFill>
                <a:schemeClr val="dk1"/>
              </a:solidFill>
            </a:endParaRPr>
          </a:p>
          <a:p>
            <a:pPr indent="-323850" lvl="0" marL="457200" rtl="0" algn="l">
              <a:spcBef>
                <a:spcPts val="0"/>
              </a:spcBef>
              <a:spcAft>
                <a:spcPts val="0"/>
              </a:spcAft>
              <a:buClr>
                <a:schemeClr val="dk1"/>
              </a:buClr>
              <a:buSzPts val="1500"/>
              <a:buChar char="●"/>
            </a:pPr>
            <a:r>
              <a:rPr lang="en" sz="1400">
                <a:solidFill>
                  <a:schemeClr val="dk1"/>
                </a:solidFill>
              </a:rPr>
              <a:t>this focus is FULLY IP based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initially LTE didn’t fit the Rel 8 and 9 specs for 4g.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later ITU was like “hmm ok it can be called 4g”. That’s why sometimes it’s called “4g LTE” or real 4g is called “4g Advanced” and such nonsense.</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 sz="1500">
                <a:solidFill>
                  <a:schemeClr val="dk1"/>
                </a:solidFill>
              </a:rPr>
              <a:t>Evolved packet core </a:t>
            </a:r>
            <a:r>
              <a:rPr lang="en" sz="1500">
                <a:solidFill>
                  <a:schemeClr val="dk1"/>
                </a:solidFill>
              </a:rPr>
              <a:t>aka </a:t>
            </a:r>
            <a:r>
              <a:rPr b="1" lang="en" sz="1500">
                <a:solidFill>
                  <a:schemeClr val="dk1"/>
                </a:solidFill>
              </a:rPr>
              <a:t>System Architecture Evolution</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VoLTE</a:t>
            </a:r>
            <a:endParaRPr b="1" sz="15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d6b49247ee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d6b49247ee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u="sng">
                <a:solidFill>
                  <a:schemeClr val="dk1"/>
                </a:solidFill>
              </a:rPr>
              <a:t>UE</a:t>
            </a:r>
            <a:endParaRPr sz="1400" u="sng">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u="sng">
                <a:solidFill>
                  <a:schemeClr val="dk1"/>
                </a:solidFill>
              </a:rPr>
              <a:t>eNodeB </a:t>
            </a:r>
            <a:r>
              <a:rPr lang="en" sz="1400">
                <a:solidFill>
                  <a:schemeClr val="dk1"/>
                </a:solidFill>
              </a:rPr>
              <a:t>-  the NodeB gets an update and gets called the eNodeB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MME</a:t>
            </a:r>
            <a:r>
              <a:rPr lang="en" sz="1400" u="sng">
                <a:solidFill>
                  <a:schemeClr val="dk1"/>
                </a:solidFill>
              </a:rPr>
              <a:t> - Mobility Management Entity- </a:t>
            </a:r>
            <a:endParaRPr sz="1400" u="sng">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replaces the RNC.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bearer activation/deactivation, paging and authentication of UE.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Directs to appropriate SGW. It does the session management and the mobility management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HSS</a:t>
            </a:r>
            <a:r>
              <a:rPr lang="en" sz="1400" u="sng">
                <a:solidFill>
                  <a:schemeClr val="dk1"/>
                </a:solidFill>
              </a:rPr>
              <a:t> - Home Subscriber Server - </a:t>
            </a:r>
            <a:r>
              <a:rPr lang="en" sz="1400">
                <a:solidFill>
                  <a:schemeClr val="dk1"/>
                </a:solidFill>
              </a:rPr>
              <a:t>HLR and AuC combined and renamed.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S-GW</a:t>
            </a:r>
            <a:r>
              <a:rPr lang="en" sz="1400" u="sng">
                <a:solidFill>
                  <a:schemeClr val="dk1"/>
                </a:solidFill>
              </a:rPr>
              <a:t> - Signal Gateway </a:t>
            </a:r>
            <a:r>
              <a:rPr lang="en" sz="1400">
                <a:solidFill>
                  <a:schemeClr val="dk1"/>
                </a:solidFill>
              </a:rPr>
              <a:t>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looks a lot like the SGSN.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 Routes and Forwards data packets.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u="sng">
                <a:solidFill>
                  <a:schemeClr val="dk1"/>
                </a:solidFill>
              </a:rPr>
              <a:t>P-GW</a:t>
            </a:r>
            <a:r>
              <a:rPr lang="en" sz="1400" u="sng">
                <a:solidFill>
                  <a:schemeClr val="dk1"/>
                </a:solidFill>
              </a:rPr>
              <a:t> - PDN Gateway, Public Data Network Gateway </a:t>
            </a:r>
            <a:endParaRPr sz="1400" u="sng">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Looks like a lot like the GGSN.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It’s the exit for outgoing and entry into the cellular network from the outside.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policy enforcement, LI, packet filtering, charging support etc</a:t>
            </a:r>
            <a:endParaRPr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u="sng">
                <a:solidFill>
                  <a:schemeClr val="dk1"/>
                </a:solidFill>
              </a:rPr>
              <a:t>PCRF - Policy and Charging Rules Function</a:t>
            </a:r>
            <a:r>
              <a:rPr lang="en" sz="1400">
                <a:solidFill>
                  <a:schemeClr val="dk1"/>
                </a:solidFill>
              </a:rPr>
              <a:t> </a:t>
            </a:r>
            <a:endParaRPr sz="14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d8526f73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d8526f73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Just to lay out my plan for this talk so you can follow along we have:</a:t>
            </a:r>
            <a:endParaRPr sz="1400"/>
          </a:p>
          <a:p>
            <a:pPr indent="0" lvl="0" marL="0" rtl="0" algn="l">
              <a:spcBef>
                <a:spcPts val="0"/>
              </a:spcBef>
              <a:spcAft>
                <a:spcPts val="0"/>
              </a:spcAft>
              <a:buNone/>
            </a:pPr>
            <a:r>
              <a:rPr lang="en" sz="1400"/>
              <a:t>I’ll be covering network architecture, mitigations, and public vulnerabilities or attacks for</a:t>
            </a:r>
            <a:endParaRPr sz="1400"/>
          </a:p>
          <a:p>
            <a:pPr indent="0" lvl="0" marL="0" rtl="0" algn="l">
              <a:spcBef>
                <a:spcPts val="0"/>
              </a:spcBef>
              <a:spcAft>
                <a:spcPts val="0"/>
              </a:spcAft>
              <a:buNone/>
            </a:pPr>
            <a:r>
              <a:rPr lang="en" sz="1400"/>
              <a:t>2G and GSM </a:t>
            </a:r>
            <a:endParaRPr sz="1400"/>
          </a:p>
          <a:p>
            <a:pPr indent="0" lvl="0" marL="0" rtl="0" algn="l">
              <a:spcBef>
                <a:spcPts val="0"/>
              </a:spcBef>
              <a:spcAft>
                <a:spcPts val="0"/>
              </a:spcAft>
              <a:buNone/>
            </a:pPr>
            <a:r>
              <a:rPr lang="en" sz="1400"/>
              <a:t>GPRS </a:t>
            </a:r>
            <a:endParaRPr sz="1400">
              <a:solidFill>
                <a:schemeClr val="dk1"/>
              </a:solidFill>
            </a:endParaRPr>
          </a:p>
          <a:p>
            <a:pPr indent="0" lvl="0" marL="0" rtl="0" algn="l">
              <a:spcBef>
                <a:spcPts val="0"/>
              </a:spcBef>
              <a:spcAft>
                <a:spcPts val="0"/>
              </a:spcAft>
              <a:buNone/>
            </a:pPr>
            <a:r>
              <a:rPr lang="en" sz="1400"/>
              <a:t>3G and UMTS </a:t>
            </a:r>
            <a:endParaRPr sz="1400">
              <a:solidFill>
                <a:schemeClr val="dk1"/>
              </a:solidFill>
            </a:endParaRPr>
          </a:p>
          <a:p>
            <a:pPr indent="0" lvl="0" marL="0" rtl="0" algn="l">
              <a:spcBef>
                <a:spcPts val="0"/>
              </a:spcBef>
              <a:spcAft>
                <a:spcPts val="0"/>
              </a:spcAft>
              <a:buNone/>
            </a:pPr>
            <a:r>
              <a:rPr lang="en" sz="1400"/>
              <a:t>LTE </a:t>
            </a:r>
            <a:endParaRPr sz="1400">
              <a:solidFill>
                <a:schemeClr val="dk1"/>
              </a:solidFill>
            </a:endParaRPr>
          </a:p>
          <a:p>
            <a:pPr indent="0" lvl="0" marL="0" rtl="0" algn="l">
              <a:spcBef>
                <a:spcPts val="0"/>
              </a:spcBef>
              <a:spcAft>
                <a:spcPts val="0"/>
              </a:spcAft>
              <a:buNone/>
            </a:pPr>
            <a:r>
              <a:rPr lang="en" sz="1400"/>
              <a:t>4G </a:t>
            </a:r>
            <a:endParaRPr sz="1400"/>
          </a:p>
          <a:p>
            <a:pPr indent="0" lvl="0" marL="0" rtl="0" algn="l">
              <a:spcBef>
                <a:spcPts val="0"/>
              </a:spcBef>
              <a:spcAft>
                <a:spcPts val="0"/>
              </a:spcAft>
              <a:buNone/>
            </a:pPr>
            <a:r>
              <a:rPr lang="en" sz="1400"/>
              <a:t>5G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7ffa55b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57ffa55b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Mitigations:</a:t>
            </a:r>
            <a:endParaRPr sz="1800">
              <a:solidFill>
                <a:schemeClr val="dk1"/>
              </a:solidFill>
            </a:endParaRPr>
          </a:p>
          <a:p>
            <a:pPr indent="0" lvl="0" marL="457200" rtl="0" algn="l">
              <a:lnSpc>
                <a:spcPct val="115000"/>
              </a:lnSpc>
              <a:spcBef>
                <a:spcPts val="0"/>
              </a:spcBef>
              <a:spcAft>
                <a:spcPts val="0"/>
              </a:spcAft>
              <a:buNone/>
            </a:pPr>
            <a:r>
              <a:rPr lang="en" sz="1800">
                <a:solidFill>
                  <a:schemeClr val="dk1"/>
                </a:solidFill>
              </a:rPr>
              <a:t>– eNodeB security?! </a:t>
            </a:r>
            <a:endParaRPr sz="18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rPr lang="en" sz="1800">
                <a:solidFill>
                  <a:schemeClr val="dk1"/>
                </a:solidFill>
              </a:rPr>
              <a:t>- Configuration must be authenticated and authorized to radio access elements.</a:t>
            </a:r>
            <a:endParaRPr sz="18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rPr>
              <a:t>– IMEI is not sent to eNodeB until NAS (non-access stratum) security established</a:t>
            </a:r>
            <a:endParaRPr sz="18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rPr>
              <a:t>– EEA0 - Null X algorithm (Null ciphering algorithm, Null integrity protection algorithm</a:t>
            </a:r>
            <a:endParaRPr sz="18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endParaRPr>
          </a:p>
          <a:p>
            <a:pPr indent="0" lvl="0" marL="0" rtl="0" algn="l">
              <a:spcBef>
                <a:spcPts val="0"/>
              </a:spcBef>
              <a:spcAft>
                <a:spcPts val="0"/>
              </a:spcAft>
              <a:buNone/>
            </a:pPr>
            <a:r>
              <a:rPr lang="en" sz="1800">
                <a:solidFill>
                  <a:schemeClr val="dk1"/>
                </a:solidFill>
              </a:rPr>
              <a:t>-</a:t>
            </a:r>
            <a:r>
              <a:rPr lang="en" sz="1800">
                <a:solidFill>
                  <a:schemeClr val="dk1"/>
                </a:solidFill>
                <a:latin typeface="Barlow"/>
                <a:ea typeface="Barlow"/>
                <a:cs typeface="Barlow"/>
                <a:sym typeface="Barlow"/>
              </a:rPr>
              <a:t>Mobility Management is now split apart and in its own entity for MME</a:t>
            </a:r>
            <a:endParaRPr sz="18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d6b49247ee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d6b49247ee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LTEinspector</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LTE specifically instead of 4g, thought I believe it applies to 4g LTE and forward, but since the name indicates LTE… </a:t>
            </a:r>
            <a:endParaRPr sz="1600">
              <a:solidFill>
                <a:schemeClr val="dk1"/>
              </a:solidFill>
            </a:endParaRPr>
          </a:p>
          <a:p>
            <a:pPr indent="-330200" lvl="1" marL="457200" rtl="0" algn="l">
              <a:lnSpc>
                <a:spcPct val="115000"/>
              </a:lnSpc>
              <a:spcBef>
                <a:spcPts val="0"/>
              </a:spcBef>
              <a:spcAft>
                <a:spcPts val="0"/>
              </a:spcAft>
              <a:buClr>
                <a:schemeClr val="dk1"/>
              </a:buClr>
              <a:buSzPts val="1600"/>
              <a:buChar char="○"/>
            </a:pPr>
            <a:r>
              <a:rPr lang="en" sz="1600">
                <a:solidFill>
                  <a:schemeClr val="dk1"/>
                </a:solidFill>
              </a:rPr>
              <a:t>Authentication relay attacks: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impersonate victim cellular device and reach core network without possessing any legit creds.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Can obtain location info and mount DoS attack.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hija</a:t>
            </a:r>
            <a:r>
              <a:rPr lang="en" sz="1600">
                <a:solidFill>
                  <a:schemeClr val="dk1"/>
                </a:solidFill>
              </a:rPr>
              <a:t>ck a device’s </a:t>
            </a:r>
            <a:r>
              <a:rPr lang="en" sz="1600">
                <a:solidFill>
                  <a:schemeClr val="dk1"/>
                </a:solidFill>
              </a:rPr>
              <a:t>paging channel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This requires our all-time-fav the malicious eNodeB.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Malicious eNB utilizes the same freq as legitimate eNB.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Malicious eNB broadcasts fake/empty paging messages.</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Must be done at same paging cycle as victim UE.</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Must be done at high signal strength.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UE only responds to first rx msg which prevents victim UE from receiving valid MME paging msgs.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stop notifications of calls and sms etc, and inject fabricated messages.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Panic Attack: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Inject fake paging messages to arbitrary neighboring UEs.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malicious eNodeB broadcasts paging msgs at all possible paging occasions.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eNodeB then broadcasts warning messages and the UE looks for those.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Bidding Down Attacks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Along with permanent identifiers (IMSI, IMEI), there are </a:t>
            </a:r>
            <a:r>
              <a:rPr i="1" lang="en" sz="1600">
                <a:solidFill>
                  <a:schemeClr val="dk1"/>
                </a:solidFill>
              </a:rPr>
              <a:t>temporary </a:t>
            </a:r>
            <a:r>
              <a:rPr lang="en" sz="1600">
                <a:solidFill>
                  <a:schemeClr val="dk1"/>
                </a:solidFill>
              </a:rPr>
              <a:t>identifiers for subscribers within the network. In LTE one of these identifiers is referred to as </a:t>
            </a:r>
            <a:r>
              <a:rPr b="1" lang="en" sz="1600">
                <a:solidFill>
                  <a:schemeClr val="dk1"/>
                </a:solidFill>
              </a:rPr>
              <a:t>GUTI </a:t>
            </a:r>
            <a:r>
              <a:rPr lang="en" sz="1600">
                <a:solidFill>
                  <a:schemeClr val="dk1"/>
                </a:solidFill>
              </a:rPr>
              <a:t>(Globally Unique </a:t>
            </a:r>
            <a:r>
              <a:rPr i="1" lang="en" sz="1600">
                <a:solidFill>
                  <a:schemeClr val="dk1"/>
                </a:solidFill>
              </a:rPr>
              <a:t>Temporary </a:t>
            </a:r>
            <a:r>
              <a:rPr lang="en" sz="1600">
                <a:solidFill>
                  <a:schemeClr val="dk1"/>
                </a:solidFill>
              </a:rPr>
              <a:t>Identifier).</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Due to implementation errors,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the </a:t>
            </a:r>
            <a:r>
              <a:rPr b="1" lang="en" sz="1600">
                <a:solidFill>
                  <a:schemeClr val="dk1"/>
                </a:solidFill>
              </a:rPr>
              <a:t>GUTI </a:t>
            </a:r>
            <a:r>
              <a:rPr lang="en" sz="1600">
                <a:solidFill>
                  <a:schemeClr val="dk1"/>
                </a:solidFill>
              </a:rPr>
              <a:t>may become permanent by not actually reallocating appropriately</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the reallocation algo of identifiers is figure-outable leading to other identifier leakage.</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Some observations were spoken about at Network and Distributed Systems Security Symposium in 2018</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Actual carrier GUTI implementations:</a:t>
            </a:r>
            <a:endParaRPr sz="1600">
              <a:solidFill>
                <a:schemeClr val="dk1"/>
              </a:solidFill>
            </a:endParaRPr>
          </a:p>
          <a:p>
            <a:pPr indent="-330200" lvl="4" marL="2286000" rtl="0" algn="l">
              <a:lnSpc>
                <a:spcPct val="115000"/>
              </a:lnSpc>
              <a:spcBef>
                <a:spcPts val="0"/>
              </a:spcBef>
              <a:spcAft>
                <a:spcPts val="0"/>
              </a:spcAft>
              <a:buClr>
                <a:schemeClr val="dk1"/>
              </a:buClr>
              <a:buSzPts val="1600"/>
              <a:buChar char="○"/>
            </a:pPr>
            <a:r>
              <a:rPr lang="en" sz="1600">
                <a:solidFill>
                  <a:schemeClr val="dk1"/>
                </a:solidFill>
              </a:rPr>
              <a:t>Assigning the same GUTI </a:t>
            </a:r>
            <a:endParaRPr sz="1600">
              <a:solidFill>
                <a:schemeClr val="dk1"/>
              </a:solidFill>
            </a:endParaRPr>
          </a:p>
          <a:p>
            <a:pPr indent="-330200" lvl="4" marL="2286000" rtl="0" algn="l">
              <a:lnSpc>
                <a:spcPct val="115000"/>
              </a:lnSpc>
              <a:spcBef>
                <a:spcPts val="0"/>
              </a:spcBef>
              <a:spcAft>
                <a:spcPts val="0"/>
              </a:spcAft>
              <a:buClr>
                <a:schemeClr val="dk1"/>
              </a:buClr>
              <a:buSzPts val="1600"/>
              <a:buChar char="○"/>
            </a:pPr>
            <a:r>
              <a:rPr lang="en" sz="1600">
                <a:solidFill>
                  <a:schemeClr val="dk1"/>
                </a:solidFill>
              </a:rPr>
              <a:t>Reusing GUTI every X calls</a:t>
            </a:r>
            <a:endParaRPr sz="1600">
              <a:solidFill>
                <a:schemeClr val="dk1"/>
              </a:solidFill>
            </a:endParaRPr>
          </a:p>
          <a:p>
            <a:pPr indent="-330200" lvl="4" marL="2286000" rtl="0" algn="l">
              <a:lnSpc>
                <a:spcPct val="115000"/>
              </a:lnSpc>
              <a:spcBef>
                <a:spcPts val="0"/>
              </a:spcBef>
              <a:spcAft>
                <a:spcPts val="0"/>
              </a:spcAft>
              <a:buClr>
                <a:schemeClr val="dk1"/>
              </a:buClr>
              <a:buSzPts val="1600"/>
              <a:buChar char="○"/>
            </a:pPr>
            <a:r>
              <a:rPr lang="en" sz="1600">
                <a:solidFill>
                  <a:schemeClr val="dk1"/>
                </a:solidFill>
              </a:rPr>
              <a:t>Incrementing per calls</a:t>
            </a:r>
            <a:endParaRPr sz="1600">
              <a:solidFill>
                <a:schemeClr val="dk1"/>
              </a:solidFill>
            </a:endParaRPr>
          </a:p>
          <a:p>
            <a:pPr indent="-330200" lvl="4" marL="2286000" rtl="0" algn="l">
              <a:lnSpc>
                <a:spcPct val="115000"/>
              </a:lnSpc>
              <a:spcBef>
                <a:spcPts val="0"/>
              </a:spcBef>
              <a:spcAft>
                <a:spcPts val="0"/>
              </a:spcAft>
              <a:buClr>
                <a:schemeClr val="dk1"/>
              </a:buClr>
              <a:buSzPts val="1600"/>
              <a:buChar char="○"/>
            </a:pPr>
            <a:r>
              <a:rPr lang="en" sz="1600">
                <a:solidFill>
                  <a:schemeClr val="dk1"/>
                </a:solidFill>
              </a:rPr>
              <a:t>Fixed bytes for portions of TMSI or other patterns.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Cisco PGW 2200 Software Switch Multiple Security Vulnerabilities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Issue processing malformed header info (SIP, Contact, General)</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parsing “overlong” messages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processing SIP test requests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handling session attribs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SIP packets in general!</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Problem w MGCP packets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Can Deny Service using these means, the PGW </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won’t establish new TCP connections and will stop receiving TCP connections.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No new SIP connections, though current call won’t drop</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Fail to connect to SSH, HTTP, telnet etc</a:t>
            </a:r>
            <a:endParaRPr sz="16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e0696398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e0696398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Moving into the 20teens and it’s finally time for 4G! And by that I mean “real” 4G</a:t>
            </a:r>
            <a:endParaRPr sz="1600"/>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d6b49247ee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d6b49247ee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4G as “LTE Advanced” and “LTE Advanced PRo”</a:t>
            </a:r>
            <a:endParaRPr sz="1400"/>
          </a:p>
          <a:p>
            <a:pPr indent="-323850" lvl="2" marL="457200" rtl="0" algn="l">
              <a:lnSpc>
                <a:spcPct val="115000"/>
              </a:lnSpc>
              <a:spcBef>
                <a:spcPts val="0"/>
              </a:spcBef>
              <a:spcAft>
                <a:spcPts val="0"/>
              </a:spcAft>
              <a:buClr>
                <a:schemeClr val="dk1"/>
              </a:buClr>
              <a:buSzPts val="1500"/>
              <a:buChar char="■"/>
            </a:pPr>
            <a:r>
              <a:rPr lang="en" sz="1500">
                <a:solidFill>
                  <a:schemeClr val="dk1"/>
                </a:solidFill>
              </a:rPr>
              <a:t>IPv6 expansions</a:t>
            </a:r>
            <a:endParaRPr sz="1500">
              <a:solidFill>
                <a:schemeClr val="dk1"/>
              </a:solidFill>
            </a:endParaRPr>
          </a:p>
          <a:p>
            <a:pPr indent="-323850" lvl="2" marL="457200" rtl="0" algn="l">
              <a:lnSpc>
                <a:spcPct val="115000"/>
              </a:lnSpc>
              <a:spcBef>
                <a:spcPts val="0"/>
              </a:spcBef>
              <a:spcAft>
                <a:spcPts val="0"/>
              </a:spcAft>
              <a:buClr>
                <a:schemeClr val="dk1"/>
              </a:buClr>
              <a:buSzPts val="1500"/>
              <a:buChar char="■"/>
            </a:pPr>
            <a:r>
              <a:rPr lang="en" sz="1500">
                <a:solidFill>
                  <a:schemeClr val="dk1"/>
                </a:solidFill>
              </a:rPr>
              <a:t>adaptive modulation</a:t>
            </a:r>
            <a:endParaRPr sz="1500">
              <a:solidFill>
                <a:schemeClr val="dk1"/>
              </a:solidFill>
            </a:endParaRPr>
          </a:p>
          <a:p>
            <a:pPr indent="-323850" lvl="2" marL="457200" rtl="0" algn="l">
              <a:lnSpc>
                <a:spcPct val="115000"/>
              </a:lnSpc>
              <a:spcBef>
                <a:spcPts val="0"/>
              </a:spcBef>
              <a:spcAft>
                <a:spcPts val="0"/>
              </a:spcAft>
              <a:buClr>
                <a:schemeClr val="dk1"/>
              </a:buClr>
              <a:buSzPts val="1500"/>
              <a:buChar char="■"/>
            </a:pPr>
            <a:r>
              <a:rPr lang="en" sz="1500">
                <a:solidFill>
                  <a:schemeClr val="dk1"/>
                </a:solidFill>
              </a:rPr>
              <a:t>time varying channel</a:t>
            </a:r>
            <a:endParaRPr sz="1500">
              <a:solidFill>
                <a:schemeClr val="dk1"/>
              </a:solidFill>
            </a:endParaRPr>
          </a:p>
          <a:p>
            <a:pPr indent="-323850" lvl="2" marL="457200" rtl="0" algn="l">
              <a:lnSpc>
                <a:spcPct val="115000"/>
              </a:lnSpc>
              <a:spcBef>
                <a:spcPts val="0"/>
              </a:spcBef>
              <a:spcAft>
                <a:spcPts val="0"/>
              </a:spcAft>
              <a:buClr>
                <a:schemeClr val="dk1"/>
              </a:buClr>
              <a:buSzPts val="1500"/>
              <a:buChar char="■"/>
            </a:pPr>
            <a:r>
              <a:rPr b="1" lang="en" sz="1500">
                <a:solidFill>
                  <a:schemeClr val="dk1"/>
                </a:solidFill>
              </a:rPr>
              <a:t>Voice over LTE. </a:t>
            </a:r>
            <a:endParaRPr b="1" sz="1500">
              <a:solidFill>
                <a:schemeClr val="dk1"/>
              </a:solidFill>
            </a:endParaRPr>
          </a:p>
          <a:p>
            <a:pPr indent="-323850" lvl="2" marL="457200" rtl="0" algn="l">
              <a:lnSpc>
                <a:spcPct val="115000"/>
              </a:lnSpc>
              <a:spcBef>
                <a:spcPts val="0"/>
              </a:spcBef>
              <a:spcAft>
                <a:spcPts val="0"/>
              </a:spcAft>
              <a:buClr>
                <a:schemeClr val="dk1"/>
              </a:buClr>
              <a:buSzPts val="1500"/>
              <a:buChar char="■"/>
            </a:pPr>
            <a:r>
              <a:rPr lang="en" sz="1500">
                <a:solidFill>
                  <a:schemeClr val="dk1"/>
                </a:solidFill>
              </a:rPr>
              <a:t>Carrier Aggregation (LTE Advanced) and enhanced carrier aggregation (LTE Advanced Pro)</a:t>
            </a:r>
            <a:endParaRPr sz="1500">
              <a:solidFill>
                <a:schemeClr val="dk1"/>
              </a:solidFill>
            </a:endParaRPr>
          </a:p>
          <a:p>
            <a:pPr indent="-323850" lvl="2" marL="457200" rtl="0" algn="l">
              <a:lnSpc>
                <a:spcPct val="115000"/>
              </a:lnSpc>
              <a:spcBef>
                <a:spcPts val="0"/>
              </a:spcBef>
              <a:spcAft>
                <a:spcPts val="0"/>
              </a:spcAft>
              <a:buClr>
                <a:schemeClr val="dk1"/>
              </a:buClr>
              <a:buSzPts val="1500"/>
              <a:buChar char="■"/>
            </a:pPr>
            <a:r>
              <a:rPr b="1" lang="en" sz="1500" u="sng">
                <a:solidFill>
                  <a:schemeClr val="dk1"/>
                </a:solidFill>
              </a:rPr>
              <a:t>IP Multimedia Subsystem </a:t>
            </a: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d6b49247ee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d6b49247ee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rPr>
              <a:t>Same general arch of LTE of</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UE,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eNodeB (BTS),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MME,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Home Subscriber Server,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Signaling GW,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PDN GW,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Policy and charging rules function</a:t>
            </a:r>
            <a:endParaRPr sz="15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7ffa55b4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7ffa55b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Mitigations</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All radio interface data shall be encrypted</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AKA procedure for mutual auth between UE and EPC</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Different session keys for encryption and integrity protection</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CU-DU to make up eNodeB possible</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MNO may provide confidentiality in Radio Resource Control signaling.</a:t>
            </a:r>
            <a:endParaRPr sz="1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222222"/>
                </a:solidFill>
              </a:rPr>
              <a:t>        – Secondary authentication (for data network outside MNO)</a:t>
            </a:r>
            <a:endParaRPr sz="180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d6b49247ee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d6b49247ee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2" marL="457200" rtl="0" algn="l">
              <a:lnSpc>
                <a:spcPct val="115000"/>
              </a:lnSpc>
              <a:spcBef>
                <a:spcPts val="0"/>
              </a:spcBef>
              <a:spcAft>
                <a:spcPts val="0"/>
              </a:spcAft>
              <a:buClr>
                <a:schemeClr val="dk1"/>
              </a:buClr>
              <a:buSzPts val="1600"/>
              <a:buChar char="■"/>
            </a:pPr>
            <a:r>
              <a:rPr lang="en" sz="1600">
                <a:solidFill>
                  <a:schemeClr val="dk1"/>
                </a:solidFill>
              </a:rPr>
              <a:t>SS7-&gt;Diameter signaling</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VoIP SPIT flooding (Spam over internet telephony) - a bunch of types such as syn flooding, udp flooding</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P2P/M2M attacks</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Router Vulns found:</a:t>
            </a:r>
            <a:endParaRPr sz="1600">
              <a:solidFill>
                <a:schemeClr val="dk1"/>
              </a:solidFill>
            </a:endParaRPr>
          </a:p>
          <a:p>
            <a:pPr indent="-330200" lvl="3" marL="914400" rtl="0" algn="l">
              <a:lnSpc>
                <a:spcPct val="115000"/>
              </a:lnSpc>
              <a:spcBef>
                <a:spcPts val="0"/>
              </a:spcBef>
              <a:spcAft>
                <a:spcPts val="0"/>
              </a:spcAft>
              <a:buClr>
                <a:schemeClr val="dk1"/>
              </a:buClr>
              <a:buSzPts val="1600"/>
              <a:buChar char="●"/>
            </a:pPr>
            <a:r>
              <a:rPr lang="en" sz="1600">
                <a:solidFill>
                  <a:schemeClr val="dk1"/>
                </a:solidFill>
              </a:rPr>
              <a:t>ZTE Info Leak and ACE, </a:t>
            </a:r>
            <a:endParaRPr sz="1600">
              <a:solidFill>
                <a:schemeClr val="dk1"/>
              </a:solidFill>
            </a:endParaRPr>
          </a:p>
          <a:p>
            <a:pPr indent="-330200" lvl="4" marL="1371600" rtl="0" algn="l">
              <a:lnSpc>
                <a:spcPct val="115000"/>
              </a:lnSpc>
              <a:spcBef>
                <a:spcPts val="0"/>
              </a:spcBef>
              <a:spcAft>
                <a:spcPts val="0"/>
              </a:spcAft>
              <a:buClr>
                <a:schemeClr val="dk1"/>
              </a:buClr>
              <a:buSzPts val="1600"/>
              <a:buChar char="○"/>
            </a:pPr>
            <a:r>
              <a:rPr lang="en" sz="1600">
                <a:solidFill>
                  <a:schemeClr val="dk1"/>
                </a:solidFill>
              </a:rPr>
              <a:t>Takeshi found cmd injection vuln in MF910 and MF65+ products. </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en" sz="1600">
                <a:solidFill>
                  <a:schemeClr val="dk1"/>
                </a:solidFill>
              </a:rPr>
              <a:t>Params are not properly checked and can run arbitrary cmds</a:t>
            </a:r>
            <a:endParaRPr sz="1600">
              <a:solidFill>
                <a:schemeClr val="dk1"/>
              </a:solidFill>
            </a:endParaRPr>
          </a:p>
          <a:p>
            <a:pPr indent="-330200" lvl="4" marL="1371600" rtl="0" algn="l">
              <a:lnSpc>
                <a:spcPct val="115000"/>
              </a:lnSpc>
              <a:spcBef>
                <a:spcPts val="0"/>
              </a:spcBef>
              <a:spcAft>
                <a:spcPts val="0"/>
              </a:spcAft>
              <a:buClr>
                <a:schemeClr val="dk1"/>
              </a:buClr>
              <a:buSzPts val="1600"/>
              <a:buChar char="○"/>
            </a:pPr>
            <a:r>
              <a:rPr lang="en" sz="1600">
                <a:solidFill>
                  <a:schemeClr val="dk1"/>
                </a:solidFill>
              </a:rPr>
              <a:t>Auth bypass in MF910 </a:t>
            </a:r>
            <a:r>
              <a:rPr lang="en" sz="1600">
                <a:solidFill>
                  <a:srgbClr val="666666"/>
                </a:solidFill>
              </a:rPr>
              <a:t>device auth info pre-auth.</a:t>
            </a:r>
            <a:endParaRPr sz="1600">
              <a:solidFill>
                <a:schemeClr val="dk1"/>
              </a:solidFill>
            </a:endParaRPr>
          </a:p>
          <a:p>
            <a:pPr indent="-330200" lvl="4" marL="1371600" rtl="0" algn="l">
              <a:lnSpc>
                <a:spcPct val="115000"/>
              </a:lnSpc>
              <a:spcBef>
                <a:spcPts val="0"/>
              </a:spcBef>
              <a:spcAft>
                <a:spcPts val="0"/>
              </a:spcAft>
              <a:buClr>
                <a:schemeClr val="dk1"/>
              </a:buClr>
              <a:buSzPts val="1600"/>
              <a:buChar char="○"/>
            </a:pPr>
            <a:r>
              <a:rPr lang="en" sz="1600">
                <a:solidFill>
                  <a:srgbClr val="070707"/>
                </a:solidFill>
                <a:latin typeface="Georgia"/>
                <a:ea typeface="Georgia"/>
                <a:cs typeface="Georgia"/>
                <a:sym typeface="Georgia"/>
              </a:rPr>
              <a:t>Cross-Site Scripting point in a totally unused “test” page.</a:t>
            </a:r>
            <a:endParaRPr sz="1600">
              <a:solidFill>
                <a:srgbClr val="070707"/>
              </a:solidFill>
              <a:latin typeface="Georgia"/>
              <a:ea typeface="Georgia"/>
              <a:cs typeface="Georgia"/>
              <a:sym typeface="Georgia"/>
            </a:endParaRPr>
          </a:p>
          <a:p>
            <a:pPr indent="-330200" lvl="4" marL="1371600" rtl="0" algn="l">
              <a:lnSpc>
                <a:spcPct val="115000"/>
              </a:lnSpc>
              <a:spcBef>
                <a:spcPts val="0"/>
              </a:spcBef>
              <a:spcAft>
                <a:spcPts val="0"/>
              </a:spcAft>
              <a:buClr>
                <a:srgbClr val="070707"/>
              </a:buClr>
              <a:buSzPts val="1600"/>
              <a:buFont typeface="Georgia"/>
              <a:buChar char="○"/>
            </a:pPr>
            <a:r>
              <a:rPr lang="en" sz="1600">
                <a:solidFill>
                  <a:srgbClr val="070707"/>
                </a:solidFill>
                <a:latin typeface="Georgia"/>
                <a:ea typeface="Georgia"/>
                <a:cs typeface="Georgia"/>
                <a:sym typeface="Georgia"/>
              </a:rPr>
              <a:t>Hidden code talk by pentestpartners @ DC27 </a:t>
            </a:r>
            <a:endParaRPr sz="1600">
              <a:solidFill>
                <a:srgbClr val="070707"/>
              </a:solidFill>
              <a:latin typeface="Georgia"/>
              <a:ea typeface="Georgia"/>
              <a:cs typeface="Georgia"/>
              <a:sym typeface="Georgia"/>
            </a:endParaRPr>
          </a:p>
          <a:p>
            <a:pPr indent="-330200" lvl="3" marL="914400" rtl="0" algn="l">
              <a:lnSpc>
                <a:spcPct val="115000"/>
              </a:lnSpc>
              <a:spcBef>
                <a:spcPts val="0"/>
              </a:spcBef>
              <a:spcAft>
                <a:spcPts val="0"/>
              </a:spcAft>
              <a:buClr>
                <a:schemeClr val="dk1"/>
              </a:buClr>
              <a:buSzPts val="1600"/>
              <a:buChar char="●"/>
            </a:pPr>
            <a:r>
              <a:rPr lang="en" sz="1600">
                <a:solidFill>
                  <a:schemeClr val="dk1"/>
                </a:solidFill>
              </a:rPr>
              <a:t>TPlink pre and post auth cmd exec, </a:t>
            </a:r>
            <a:endParaRPr sz="1600">
              <a:solidFill>
                <a:schemeClr val="dk1"/>
              </a:solidFill>
            </a:endParaRPr>
          </a:p>
          <a:p>
            <a:pPr indent="-330200" lvl="3" marL="914400" rtl="0" algn="l">
              <a:lnSpc>
                <a:spcPct val="115000"/>
              </a:lnSpc>
              <a:spcBef>
                <a:spcPts val="0"/>
              </a:spcBef>
              <a:spcAft>
                <a:spcPts val="0"/>
              </a:spcAft>
              <a:buClr>
                <a:schemeClr val="dk1"/>
              </a:buClr>
              <a:buSzPts val="1600"/>
              <a:buChar char="●"/>
            </a:pPr>
            <a:r>
              <a:rPr lang="en" sz="1600">
                <a:solidFill>
                  <a:schemeClr val="dk1"/>
                </a:solidFill>
              </a:rPr>
              <a:t>Netgear firmware encryption errors</a:t>
            </a:r>
            <a:endParaRPr sz="16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5e13dac29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5e13dac29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2" marL="457200" rtl="0" algn="l">
              <a:lnSpc>
                <a:spcPct val="115000"/>
              </a:lnSpc>
              <a:spcBef>
                <a:spcPts val="0"/>
              </a:spcBef>
              <a:spcAft>
                <a:spcPts val="0"/>
              </a:spcAft>
              <a:buClr>
                <a:schemeClr val="dk1"/>
              </a:buClr>
              <a:buSzPts val="1600"/>
              <a:buChar char="■"/>
            </a:pPr>
            <a:r>
              <a:rPr lang="en" sz="1600">
                <a:solidFill>
                  <a:schemeClr val="dk1"/>
                </a:solidFill>
              </a:rPr>
              <a:t>Cisco PDN Gateway (PGW)  ASR 5000.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preauth, remote attacker can stop ICMP traffic cuz of Vector Packet Processor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Vector Packet Processor improperly handles malformed packets</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ICMP over IPsec can be denied by sending a malformed Encapsulating SEcurity Payload packet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GTP packet header improperly validated.</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Sending a crafted GTP packet to the Cisco PGW to target the Session Manager.</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Session Manager restarted unexpectedly.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MME vuln: P1 (highly rec) gave a talk (hitb) and noted that the MME keys are hard coded</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MML interface: P1 again just showed that some of the MML interfaces are just open to the wide internet on a pgw</a:t>
            </a:r>
            <a:endParaRPr sz="1600">
              <a:solidFill>
                <a:schemeClr val="dk1"/>
              </a:solidFill>
            </a:endParaRPr>
          </a:p>
          <a:p>
            <a:pPr indent="-330200" lvl="2" marL="457200" rtl="0" algn="l">
              <a:lnSpc>
                <a:spcPct val="115000"/>
              </a:lnSpc>
              <a:spcBef>
                <a:spcPts val="0"/>
              </a:spcBef>
              <a:spcAft>
                <a:spcPts val="0"/>
              </a:spcAft>
              <a:buClr>
                <a:schemeClr val="dk1"/>
              </a:buClr>
              <a:buSzPts val="1600"/>
              <a:buChar char="■"/>
            </a:pPr>
            <a:r>
              <a:rPr lang="en" sz="1600">
                <a:solidFill>
                  <a:schemeClr val="dk1"/>
                </a:solidFill>
              </a:rPr>
              <a:t>VoLTE can be denied now in a bidding down attack</a:t>
            </a:r>
            <a:endParaRPr sz="16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57ffa55b4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57ffa55b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Char char="●"/>
            </a:pPr>
            <a:r>
              <a:rPr b="1" lang="en" sz="1500">
                <a:solidFill>
                  <a:schemeClr val="dk1"/>
                </a:solidFill>
              </a:rPr>
              <a:t>network Function Virtualization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running on COTS servers.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M&amp;O (management and orchestration)</a:t>
            </a:r>
            <a:r>
              <a:rPr lang="en" sz="1500">
                <a:solidFill>
                  <a:schemeClr val="dk1"/>
                </a:solidFill>
              </a:rPr>
              <a:t>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now officially part of the core network.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Since most elements are virtualized and sending API calls, we need a driver of some kind.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New concept of </a:t>
            </a:r>
            <a:r>
              <a:rPr b="1" lang="en" sz="1500" u="sng">
                <a:solidFill>
                  <a:schemeClr val="dk1"/>
                </a:solidFill>
              </a:rPr>
              <a:t>Network Slicing</a:t>
            </a:r>
            <a:r>
              <a:rPr b="1" lang="en" sz="1500">
                <a:solidFill>
                  <a:schemeClr val="dk1"/>
                </a:solidFill>
              </a:rPr>
              <a:t>:</a:t>
            </a:r>
            <a:r>
              <a:rPr lang="en" sz="1500">
                <a:solidFill>
                  <a:schemeClr val="dk1"/>
                </a:solidFill>
              </a:rPr>
              <a:t> Creating </a:t>
            </a:r>
            <a:r>
              <a:rPr b="1" lang="en" sz="1500" u="sng">
                <a:solidFill>
                  <a:schemeClr val="dk1"/>
                </a:solidFill>
              </a:rPr>
              <a:t>logical </a:t>
            </a:r>
            <a:r>
              <a:rPr lang="en" sz="1500">
                <a:solidFill>
                  <a:schemeClr val="dk1"/>
                </a:solidFill>
              </a:rPr>
              <a:t>networks over the same physical infra. </a:t>
            </a:r>
            <a:r>
              <a:rPr lang="en" sz="1500" u="sng">
                <a:solidFill>
                  <a:schemeClr val="dk1"/>
                </a:solidFill>
              </a:rPr>
              <a:t>So like we can have different QoS and such</a:t>
            </a:r>
            <a:r>
              <a:rPr lang="en" sz="1500">
                <a:solidFill>
                  <a:schemeClr val="dk1"/>
                </a:solidFill>
              </a:rPr>
              <a:t> for 5g for different types of devices. IT’s all about converging technologies so it’s like how smart meters versus a voice call have different network requirements and expectations.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eNodeB -&gt; gNodeB</a:t>
            </a:r>
            <a:endParaRPr sz="15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e0696398a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e0696398a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it’s like now.</a:t>
            </a:r>
            <a:endParaRPr sz="1600"/>
          </a:p>
          <a:p>
            <a:pPr indent="0" lvl="0" marL="0" rtl="0" algn="l">
              <a:spcBef>
                <a:spcPts val="0"/>
              </a:spcBef>
              <a:spcAft>
                <a:spcPts val="0"/>
              </a:spcAft>
              <a:buNone/>
            </a:pPr>
            <a:r>
              <a:rPr lang="en" sz="1600"/>
              <a:t>And yes, this is the last one I’m going to cover, but it’s also where everything changes, cuz everything does.</a:t>
            </a:r>
            <a:endParaRPr sz="1600"/>
          </a:p>
          <a:p>
            <a:pPr indent="0" lvl="0" marL="0" rtl="0" algn="l">
              <a:lnSpc>
                <a:spcPct val="115000"/>
              </a:lnSpc>
              <a:spcBef>
                <a:spcPts val="0"/>
              </a:spcBef>
              <a:spcAft>
                <a:spcPts val="0"/>
              </a:spcAft>
              <a:buNone/>
            </a:pPr>
            <a:r>
              <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d8526f73d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d8526f73d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Image stolen directly from Wikipedia and it is the most awesome visual of cellular networks. </a:t>
            </a:r>
            <a:endParaRPr sz="1400"/>
          </a:p>
          <a:p>
            <a:pPr indent="0" lvl="0" marL="0" rtl="0" algn="l">
              <a:spcBef>
                <a:spcPts val="0"/>
              </a:spcBef>
              <a:spcAft>
                <a:spcPts val="0"/>
              </a:spcAft>
              <a:buNone/>
            </a:pPr>
            <a:r>
              <a:rPr lang="en" sz="1400" u="sng">
                <a:solidFill>
                  <a:schemeClr val="hlink"/>
                </a:solidFill>
                <a:hlinkClick r:id="rId2"/>
              </a:rPr>
              <a:t>https://en.wikipedia.org/wiki/Cellular_network#/media/File:Cellular_network_standards_and_generation_timeline.svg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So here’s that path forward again, this time visually. </a:t>
            </a:r>
            <a:endParaRPr sz="1400"/>
          </a:p>
          <a:p>
            <a:pPr indent="0" lvl="0" marL="0" rtl="0" algn="l">
              <a:spcBef>
                <a:spcPts val="0"/>
              </a:spcBef>
              <a:spcAft>
                <a:spcPts val="0"/>
              </a:spcAft>
              <a:buClr>
                <a:schemeClr val="dk1"/>
              </a:buClr>
              <a:buSzPts val="1100"/>
              <a:buFont typeface="Arial"/>
              <a:buNone/>
            </a:pPr>
            <a:r>
              <a:rPr lang="en" sz="1400">
                <a:solidFill>
                  <a:schemeClr val="dk1"/>
                </a:solidFill>
              </a:rPr>
              <a:t>Now notice how this image is split up into the different generations and has these labels underneath it. While they are all specifications, the terms below are specifics that fit within the defined specifications for that generation.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f670741d1a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f670741d1a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Lots of new acronyms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5g doesn’t necessarily require all IP based like LTE did.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eNodeB-&gt; </a:t>
            </a:r>
            <a:r>
              <a:rPr lang="en" sz="1600" u="sng">
                <a:solidFill>
                  <a:schemeClr val="dk1"/>
                </a:solidFill>
              </a:rPr>
              <a:t>gNodeB</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chemeClr val="dk1"/>
                </a:solidFill>
              </a:rPr>
              <a:t>Access and Mobility Management Function (</a:t>
            </a:r>
            <a:r>
              <a:rPr b="1" lang="en" sz="1600" u="sng">
                <a:solidFill>
                  <a:schemeClr val="dk1"/>
                </a:solidFill>
              </a:rPr>
              <a:t>AMF</a:t>
            </a:r>
            <a:r>
              <a:rPr lang="en" sz="1600" u="sng">
                <a:solidFill>
                  <a:schemeClr val="dk1"/>
                </a:solidFill>
              </a:rPr>
              <a:t>)</a:t>
            </a:r>
            <a:r>
              <a:rPr lang="en" sz="1600">
                <a:solidFill>
                  <a:schemeClr val="dk1"/>
                </a:solidFill>
              </a:rPr>
              <a:t> -  similar to MME.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Mobility Management (subscriber mobility and reg and sec)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u="sng">
                <a:solidFill>
                  <a:schemeClr val="dk1"/>
                </a:solidFill>
              </a:rPr>
              <a:t>SMF </a:t>
            </a:r>
            <a:r>
              <a:rPr lang="en" sz="1600" u="sng">
                <a:solidFill>
                  <a:schemeClr val="dk1"/>
                </a:solidFill>
              </a:rPr>
              <a:t>- Session Management Function -</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PDU management,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pcf interaction for data network profile,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upf selection and ip addr alloc.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Choose the UPF and allocates IPv4 or IPv6 if they’re IP based.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chemeClr val="dk1"/>
                </a:solidFill>
              </a:rPr>
              <a:t>UPF - User Plane Function</a:t>
            </a:r>
            <a:r>
              <a:rPr lang="en" sz="1600">
                <a:solidFill>
                  <a:schemeClr val="dk1"/>
                </a:solidFill>
              </a:rPr>
              <a:t> -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Also would’ve been part of the MME.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Anchor point for NGRAN mobility and qos flow and policy enforcement.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chemeClr val="dk1"/>
                </a:solidFill>
              </a:rPr>
              <a:t>UDM - Unified Data Management </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access authorization ,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reg/mobility management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data network profiles.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tells AMF and SMF what the user can do or access or QoS or etc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u="sng">
                <a:solidFill>
                  <a:schemeClr val="dk1"/>
                </a:solidFill>
              </a:rPr>
              <a:t>PCF - Policy Control Function</a:t>
            </a:r>
            <a:r>
              <a:rPr lang="en" sz="1600">
                <a:solidFill>
                  <a:schemeClr val="dk1"/>
                </a:solidFill>
              </a:rPr>
              <a:t> -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Dynamic Policy Decision and Conditions as well as the Ability to alter mobility and session service aspects.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 Are there any current network conditions that’ll affect the user?</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d6b49247e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d6b49247e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See how the User Endpoint and the Radio Access Network look very much like before. </a:t>
            </a:r>
            <a:endParaRPr sz="1600"/>
          </a:p>
          <a:p>
            <a:pPr indent="0" lvl="0" marL="0" rtl="0" algn="l">
              <a:spcBef>
                <a:spcPts val="0"/>
              </a:spcBef>
              <a:spcAft>
                <a:spcPts val="0"/>
              </a:spcAft>
              <a:buNone/>
            </a:pPr>
            <a:r>
              <a:rPr lang="en" sz="1600"/>
              <a:t>So we have our user endpoint,</a:t>
            </a:r>
            <a:endParaRPr sz="1600"/>
          </a:p>
          <a:p>
            <a:pPr indent="0" lvl="0" marL="0" rtl="0" algn="l">
              <a:spcBef>
                <a:spcPts val="0"/>
              </a:spcBef>
              <a:spcAft>
                <a:spcPts val="0"/>
              </a:spcAft>
              <a:buNone/>
            </a:pPr>
            <a:r>
              <a:rPr lang="en" sz="1600"/>
              <a:t>Our gNodeB (which makes up our Access Network)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And Those new elements are </a:t>
            </a:r>
            <a:endParaRPr sz="1600"/>
          </a:p>
          <a:p>
            <a:pPr indent="0" lvl="0" marL="0" rtl="0" algn="l">
              <a:spcBef>
                <a:spcPts val="0"/>
              </a:spcBef>
              <a:spcAft>
                <a:spcPts val="0"/>
              </a:spcAft>
              <a:buNone/>
            </a:pPr>
            <a:r>
              <a:t/>
            </a:r>
            <a:endParaRPr sz="1600"/>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UPF - User Plane Function</a:t>
            </a:r>
            <a:r>
              <a:rPr lang="en" sz="1600">
                <a:solidFill>
                  <a:schemeClr val="dk1"/>
                </a:solidFill>
              </a:rPr>
              <a:t> at the end of that row - mobility and qos flow and policy enforcement. </a:t>
            </a:r>
            <a:endParaRPr sz="1600" u="sng">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Access and Mobility Management Function (AMF)</a:t>
            </a:r>
            <a:r>
              <a:rPr lang="en" sz="1600">
                <a:solidFill>
                  <a:schemeClr val="dk1"/>
                </a:solidFill>
              </a:rPr>
              <a:t> - subscriber mobility and reg and sec</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SMF - Session Management</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PCF - Policy Control Function</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u="sng">
                <a:solidFill>
                  <a:schemeClr val="dk1"/>
                </a:solidFill>
              </a:rPr>
              <a:t>UDM - Unified Data Management </a:t>
            </a:r>
            <a:r>
              <a:rPr lang="en" sz="1600">
                <a:solidFill>
                  <a:schemeClr val="dk1"/>
                </a:solidFill>
              </a:rPr>
              <a:t>- It tells AMF and SMF what the user can do or access or QoS or etc</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en" sz="1600">
                <a:solidFill>
                  <a:schemeClr val="dk1"/>
                </a:solidFill>
              </a:rPr>
              <a:t>PDN becomes just DN</a:t>
            </a:r>
            <a:endParaRPr sz="16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e0696398a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e0696398a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 you all remember the gigantic devices 2G had? </a:t>
            </a:r>
            <a:endParaRPr sz="1400"/>
          </a:p>
          <a:p>
            <a:pPr indent="0" lvl="0" marL="0" rtl="0" algn="l">
              <a:spcBef>
                <a:spcPts val="0"/>
              </a:spcBef>
              <a:spcAft>
                <a:spcPts val="0"/>
              </a:spcAft>
              <a:buNone/>
            </a:pPr>
            <a:r>
              <a:rPr lang="en" sz="1400"/>
              <a:t>And most generations kept large chassis. </a:t>
            </a:r>
            <a:endParaRPr sz="1400"/>
          </a:p>
          <a:p>
            <a:pPr indent="0" lvl="0" marL="0" rtl="0" algn="l">
              <a:spcBef>
                <a:spcPts val="0"/>
              </a:spcBef>
              <a:spcAft>
                <a:spcPts val="0"/>
              </a:spcAft>
              <a:buNone/>
            </a:pPr>
            <a:r>
              <a:rPr lang="en" sz="1400"/>
              <a:t>But now, even though there’s a lot more functions in 5G, it looks like this. Much smaller.</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7ffa55b4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57ffa55b4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   Mitigations</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        – Initial NAS message confidentiality!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 Before we had IMSIs. Now we have SUCI and SUPI</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SUPI </a:t>
            </a:r>
            <a:r>
              <a:rPr lang="en" sz="1600">
                <a:solidFill>
                  <a:schemeClr val="dk1"/>
                </a:solidFill>
              </a:rPr>
              <a:t>- </a:t>
            </a:r>
            <a:r>
              <a:rPr b="1" lang="en" sz="1600">
                <a:solidFill>
                  <a:schemeClr val="dk1"/>
                </a:solidFill>
              </a:rPr>
              <a:t>Subscription Permanent Identifier</a:t>
            </a:r>
            <a:r>
              <a:rPr lang="en" sz="1600">
                <a:solidFill>
                  <a:schemeClr val="dk1"/>
                </a:solidFill>
              </a:rPr>
              <a:t>- 15 decimal string </a:t>
            </a:r>
            <a:endParaRPr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SUCI </a:t>
            </a:r>
            <a:r>
              <a:rPr lang="en" sz="1600">
                <a:solidFill>
                  <a:schemeClr val="dk1"/>
                </a:solidFill>
              </a:rPr>
              <a:t>- </a:t>
            </a:r>
            <a:r>
              <a:rPr b="1" lang="en" sz="1600">
                <a:solidFill>
                  <a:schemeClr val="dk1"/>
                </a:solidFill>
              </a:rPr>
              <a:t>Subscription Concealed Identifier (SUCI) </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These came about to try to defeat IMSI catchers by not simply using an IMSI.</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 Security and Mobility separated in the core network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 256bit keys supported (“prepared to” in 4g docs, now “must”)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Mutual auth between Network Exposure Function and Application Function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Inter-PLMN UP Security (IPUPS) in UPF at perimeter to protect user plane messages (GTP-U).</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AUSF and UE now have SoR counter to mitigate replay attacks.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Security Anchor Function (SEAF)</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Isn’t in my diagram because it’s additional and can be colocated w AMF</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It allows for a device to move between different networks without having to necessarily run a full AKA</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It sounds like that may be a bad thing but it really if you think about the HLR overloading attacks you can see how reducing those messages can help prevent overloading.</a:t>
            </a:r>
            <a:endParaRPr sz="16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d6b49247e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d6b49247ee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Nokia’s head of Product Management Security, </a:t>
            </a:r>
            <a:r>
              <a:rPr lang="en" sz="1200">
                <a:solidFill>
                  <a:srgbClr val="191919"/>
                </a:solidFill>
                <a:highlight>
                  <a:schemeClr val="lt1"/>
                </a:highlight>
                <a:latin typeface="Georgia"/>
                <a:ea typeface="Georgia"/>
                <a:cs typeface="Georgia"/>
                <a:sym typeface="Georgia"/>
              </a:rPr>
              <a:t>Patrick Rhude</a:t>
            </a:r>
            <a:r>
              <a:rPr lang="en" sz="1400">
                <a:solidFill>
                  <a:schemeClr val="dk1"/>
                </a:solidFill>
              </a:rPr>
              <a:t> said that because of the types of devices connected, 5G networks have 200 times more attack vectors than 4G</a:t>
            </a:r>
            <a:endParaRPr sz="14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RA and CN don’t require authentication. Fingerprinting</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Location sniffing attack. The auth responses in AKA protocol are tx in plaintext ota. This can be used by an attacker to determine the target subscriber’s presence in a specific cell.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 This is done by the attacker placing sniffing tool near the target UE, monitoring for the plaintext auth req msg of target ota.The msg contains RAND and AUTN.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Then an attacker builds an auth req msg using that RAND and AUTN and broadcasts the fabricated auth req msg anywhere in the target subscribers area!</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If a MAC check fails the attacker will be sent a message indicating a MAC check failure. This occurs on all other UE besides the victim UE. The victim UE will actually pass MAC verification, but it’ll fail a different check for a sequence check. Therefore, the attacker can know if the target UE is nearby. If all messages fail MAC verification, the UE is not nearby. If there is one SEQ failure, it is nearby. </a:t>
            </a:r>
            <a:endParaRPr sz="15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d6b49247ee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d6b49247ee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Attach Req Injection.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Attach Req is always sent unencrypted by the UE to the network. It’s not </a:t>
            </a:r>
            <a:r>
              <a:rPr lang="en" sz="1400">
                <a:solidFill>
                  <a:schemeClr val="dk1"/>
                </a:solidFill>
              </a:rPr>
              <a:t>Integrity</a:t>
            </a:r>
            <a:r>
              <a:rPr lang="en" sz="1400">
                <a:solidFill>
                  <a:schemeClr val="dk1"/>
                </a:solidFill>
              </a:rPr>
              <a:t> Protected generally in 5g. However, reg process isn’t stopped if integrity verification fails at the MME. So the attach req can be modified along the way.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Battery Draining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NB-IOT and LTE-M devices in particular can be drained like 5x faster than expected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Example is relying on the “Power Saving Mode” messages from the network. If an attacker turns off that </a:t>
            </a:r>
            <a:r>
              <a:rPr lang="en" sz="1400">
                <a:solidFill>
                  <a:schemeClr val="dk1"/>
                </a:solidFill>
              </a:rPr>
              <a:t>functionality</a:t>
            </a:r>
            <a:r>
              <a:rPr lang="en" sz="1400">
                <a:solidFill>
                  <a:schemeClr val="dk1"/>
                </a:solidFill>
              </a:rPr>
              <a:t> in an Attach Request message, then the UE won’t </a:t>
            </a:r>
            <a:r>
              <a:rPr lang="en" sz="1400">
                <a:solidFill>
                  <a:schemeClr val="dk1"/>
                </a:solidFill>
              </a:rPr>
              <a:t>receive</a:t>
            </a:r>
            <a:r>
              <a:rPr lang="en" sz="1400">
                <a:solidFill>
                  <a:schemeClr val="dk1"/>
                </a:solidFill>
              </a:rPr>
              <a:t> the POWER SAVING MODE ON msg from the network.</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So then the battery is more heavily used for signal </a:t>
            </a:r>
            <a:r>
              <a:rPr lang="en" sz="1400">
                <a:solidFill>
                  <a:schemeClr val="dk1"/>
                </a:solidFill>
              </a:rPr>
              <a:t>measurements and other modem activities.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AKA Attack - key procedure still weak</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Sending malformed packets can trigger crashes in 5g cores. Yes, Still.</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Network Slicing Vuln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 Deloitte gave a talk at RSA about this.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This is pretty much still better than a lot of </a:t>
            </a:r>
            <a:r>
              <a:rPr lang="en" sz="1400">
                <a:solidFill>
                  <a:schemeClr val="dk1"/>
                </a:solidFill>
              </a:rPr>
              <a:t>predecessors</a:t>
            </a:r>
            <a:r>
              <a:rPr lang="en" sz="1400">
                <a:solidFill>
                  <a:schemeClr val="dk1"/>
                </a:solidFill>
              </a:rPr>
              <a:t> but once in the network slice specifically an attacker can navigate up a network slice looking for other vulnerable devices. Pretty much just that anything on the wild internet can be more easily exploited. This isn’t so much a core network attack as an internet based attack for entry to the network slice. Not as interesting from the telecom perspective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MEC (multi-access edge computing) moves some of the CN functions closer to the UE at the network edge. While this reduces latency, it means untrusted 5g elements can be introduced into the core network functionalities.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Eg. It’s possible that a fw vuln in the MEC allows a </a:t>
            </a:r>
            <a:r>
              <a:rPr lang="en" sz="1400">
                <a:solidFill>
                  <a:schemeClr val="dk1"/>
                </a:solidFill>
              </a:rPr>
              <a:t>persistent</a:t>
            </a:r>
            <a:r>
              <a:rPr lang="en" sz="1400">
                <a:solidFill>
                  <a:schemeClr val="dk1"/>
                </a:solidFill>
              </a:rPr>
              <a:t> foothold. From there, an attacker could not only use this functionality to deny access, but also to gain UE and sensor data. From this entrance vector the attacker can gain full access to the RAN and clone a UE.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HTTP/2 Stream Reuse Attack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 Attacker can masquerade as Network Function and send multiple TCP streams over one connection. That would lead to stream ID exhaustion for vaLid NFs.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 HTTP/2 Closed Stream leading to Server Crash</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Malicious stream close identifier can be sent in the same connection causing a server crash??</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end-to-end China Telecom Vuln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issues in Paging, attach procedure and service request. (Those either need TMSI or GUTI) to AMF</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MME attach accept/reject, MME attach compete, MME Service Request, MME extended service request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confirmed by CNVD and CNNVD but no written evidence that I could find…</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Vulnerable to DoS that prevents idle devices (and devices temporarily disconnected due to errors) from re-connecting to the network.</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Higher recommend </a:t>
            </a:r>
            <a:r>
              <a:rPr lang="en" sz="1400">
                <a:solidFill>
                  <a:schemeClr val="dk1"/>
                </a:solidFill>
              </a:rPr>
              <a:t>reading up on PIERCER and TORPEDO if you’re interested.</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t/>
            </a:r>
            <a:endParaRPr sz="14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d6b49247ee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d6b49247ee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6AA84F"/>
                </a:solidFill>
              </a:rPr>
              <a:t>2</a:t>
            </a:r>
            <a:r>
              <a:rPr lang="en" sz="1400">
                <a:solidFill>
                  <a:srgbClr val="6AA84F"/>
                </a:solidFill>
              </a:rPr>
              <a:t>G: </a:t>
            </a:r>
            <a:r>
              <a:rPr lang="en" sz="1400">
                <a:solidFill>
                  <a:schemeClr val="dk1"/>
                </a:solidFill>
              </a:rPr>
              <a:t>Digital Technology! Voice and Data. Circuit Switched. User, BSS, MSC, GMSC.</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GPRS: </a:t>
            </a:r>
            <a:r>
              <a:rPr lang="en" sz="1400">
                <a:solidFill>
                  <a:schemeClr val="dk1"/>
                </a:solidFill>
              </a:rPr>
              <a:t>Both Circuit and Packet Switched! Added the SGSN and GGSN.</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3G: </a:t>
            </a:r>
            <a:r>
              <a:rPr lang="en" sz="1400">
                <a:solidFill>
                  <a:schemeClr val="dk1"/>
                </a:solidFill>
              </a:rPr>
              <a:t>UMTS NodeB, RNC, kept SGSN and GGSN.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LTE: </a:t>
            </a:r>
            <a:r>
              <a:rPr lang="en" sz="1400">
                <a:solidFill>
                  <a:schemeClr val="dk1"/>
                </a:solidFill>
              </a:rPr>
              <a:t>Evolved packet core! eNodeB, Mobility Management, Signal Gateway and PDN Gateway.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4G: </a:t>
            </a:r>
            <a:r>
              <a:rPr lang="en" sz="1400">
                <a:solidFill>
                  <a:schemeClr val="dk1"/>
                </a:solidFill>
              </a:rPr>
              <a:t>VoLTE, IPv6, IMS. Kept devices same.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6AA84F"/>
                </a:solidFill>
              </a:rPr>
              <a:t>5G: </a:t>
            </a:r>
            <a:r>
              <a:rPr lang="en" sz="1400">
                <a:solidFill>
                  <a:schemeClr val="dk1"/>
                </a:solidFill>
              </a:rPr>
              <a:t>Virtualization. Network slicing. gNodeB. Functionality generally split into “functions” instead of devices.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57ffa55b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57ffa55b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fa4202bd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fa4202bd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5e0ba4777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5e0ba4777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d6b49247e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d6b49247e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b="1" lang="en" sz="1600">
                <a:solidFill>
                  <a:schemeClr val="dk1"/>
                </a:solidFill>
              </a:rPr>
              <a:t>Here I’ll briefly mention POTS and PTSN because they are often reached at some point by a cellular network and some of the network diagrams will show the term.</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POTS Plain Old Telephone </a:t>
            </a:r>
            <a:r>
              <a:rPr b="1" lang="en" sz="1600" u="sng">
                <a:solidFill>
                  <a:schemeClr val="dk1"/>
                </a:solidFill>
              </a:rPr>
              <a:t>Service</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regular old style telephone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connected over the local loop provided by the telecommunications provider.</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POTS is a service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PSTN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 sz="1600">
                <a:solidFill>
                  <a:schemeClr val="dk1"/>
                </a:solidFill>
              </a:rPr>
              <a:t>Public Switched Telephone Network</a:t>
            </a:r>
            <a:r>
              <a:rPr lang="en" sz="1600">
                <a:solidFill>
                  <a:schemeClr val="dk1"/>
                </a:solidFill>
              </a:rPr>
              <a:t>.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landline network made up of copper telephone lines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by circuit-switched, initially analog means.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Sometimes POTS and PSTN are used interchangeably, but really are different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PSTN is the network, POTS is the service.</a:t>
            </a:r>
            <a:endParaRPr sz="1600">
              <a:solidFill>
                <a:schemeClr val="dk1"/>
              </a:solidFill>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Circuit Switched initially means v analog </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When in the cellular domain, it may help to remember images of old timey telephone switches where connections were literally switched over the wire.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PDN - Public Data Network</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Cells</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These are geographical regions served by a fixed-location transceiver. The cells don’t move, only the user moves in relation to the ‘cells’</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Bearer - This is the same as generally meant in communications systems. A bearer is a carrier of information between one node to another. These can be physical or logical. Oftentimes in telco “bearer” will be used internally to the system to define the network or things within a network and MNO (mobile network operators) are referred to as carriers by the broader world colloquially </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RRC: Radio Resource Control. L3 control plane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RAB: Radio Access Bearer. User plane between UE and CN</a:t>
            </a:r>
            <a:endParaRPr sz="1600">
              <a:solidFill>
                <a:schemeClr val="dk1"/>
              </a:solidFill>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d6b49247ee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d6b49247ee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5f381ac6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5f381ac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6b49247e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6b49247e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a:t>
            </a:r>
            <a:r>
              <a:rPr lang="en" sz="1400"/>
              <a:t>let's</a:t>
            </a:r>
            <a:r>
              <a:rPr lang="en" sz="1400"/>
              <a:t> jump in! </a:t>
            </a:r>
            <a:endParaRPr sz="1400"/>
          </a:p>
          <a:p>
            <a:pPr indent="0" lvl="0" marL="0" rtl="0" algn="l">
              <a:spcBef>
                <a:spcPts val="0"/>
              </a:spcBef>
              <a:spcAft>
                <a:spcPts val="0"/>
              </a:spcAft>
              <a:buNone/>
            </a:pPr>
            <a:r>
              <a:rPr lang="en" sz="1400"/>
              <a:t>Fun fact: </a:t>
            </a:r>
            <a:r>
              <a:rPr lang="en" sz="1400"/>
              <a:t> The 1G family is actually only dubbed 1G AFTER 2G gets defined. </a:t>
            </a:r>
            <a:endParaRPr sz="1400"/>
          </a:p>
          <a:p>
            <a:pPr indent="0" lvl="0" marL="0" rtl="0" algn="l">
              <a:spcBef>
                <a:spcPts val="0"/>
              </a:spcBef>
              <a:spcAft>
                <a:spcPts val="0"/>
              </a:spcAft>
              <a:buNone/>
            </a:pPr>
            <a:r>
              <a:rPr lang="en" sz="1400"/>
              <a:t>So first thing’s first, 2G implemented via GSM!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6b49247ee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6b49247ee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TMobile still uses 2G in the US for fallback support. It’s still supported in much of the world and therefore still very relevant.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And we need to lay out 2g as a basis for future understanding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Texting! No data yet.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ETSI and GSM standardizing!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This 2g era was really taking place throughout most of the 1990s</a:t>
            </a:r>
            <a:endParaRPr sz="16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d6b49247e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6b49247e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2" marL="457200" rtl="0" algn="l">
              <a:lnSpc>
                <a:spcPct val="115000"/>
              </a:lnSpc>
              <a:spcBef>
                <a:spcPts val="0"/>
              </a:spcBef>
              <a:spcAft>
                <a:spcPts val="0"/>
              </a:spcAft>
              <a:buClr>
                <a:schemeClr val="dk1"/>
              </a:buClr>
              <a:buSzPts val="1400"/>
              <a:buChar char="■"/>
            </a:pPr>
            <a:r>
              <a:rPr b="1" lang="en" sz="1400"/>
              <a:t>ME/MS -</a:t>
            </a:r>
            <a:r>
              <a:rPr b="1" lang="en" sz="1400" u="sng"/>
              <a:t> Mobile Station</a:t>
            </a:r>
            <a:endParaRPr sz="1400"/>
          </a:p>
          <a:p>
            <a:pPr indent="-317500" lvl="3" marL="914400" rtl="0" algn="l">
              <a:lnSpc>
                <a:spcPct val="115000"/>
              </a:lnSpc>
              <a:spcBef>
                <a:spcPts val="0"/>
              </a:spcBef>
              <a:spcAft>
                <a:spcPts val="0"/>
              </a:spcAft>
              <a:buClr>
                <a:schemeClr val="dk1"/>
              </a:buClr>
              <a:buSzPts val="1400"/>
              <a:buChar char="●"/>
            </a:pPr>
            <a:r>
              <a:rPr lang="en" sz="1400"/>
              <a:t>device you use to speak into. </a:t>
            </a:r>
            <a:endParaRPr sz="1400"/>
          </a:p>
          <a:p>
            <a:pPr indent="-317500" lvl="3" marL="914400" rtl="0" algn="l">
              <a:lnSpc>
                <a:spcPct val="115000"/>
              </a:lnSpc>
              <a:spcBef>
                <a:spcPts val="0"/>
              </a:spcBef>
              <a:spcAft>
                <a:spcPts val="0"/>
              </a:spcAft>
              <a:buClr>
                <a:schemeClr val="dk1"/>
              </a:buClr>
              <a:buSzPts val="1400"/>
              <a:buChar char="●"/>
            </a:pPr>
            <a:r>
              <a:rPr lang="en" sz="1400"/>
              <a:t>any mobile unit with cellular functionality in 2g.</a:t>
            </a:r>
            <a:endParaRPr sz="1400"/>
          </a:p>
          <a:p>
            <a:pPr indent="-317500" lvl="3" marL="914400" rtl="0" algn="l">
              <a:lnSpc>
                <a:spcPct val="115000"/>
              </a:lnSpc>
              <a:spcBef>
                <a:spcPts val="0"/>
              </a:spcBef>
              <a:spcAft>
                <a:spcPts val="0"/>
              </a:spcAft>
              <a:buClr>
                <a:schemeClr val="dk1"/>
              </a:buClr>
              <a:buSzPts val="1400"/>
              <a:buChar char="●"/>
            </a:pPr>
            <a:r>
              <a:rPr lang="en" sz="1400"/>
              <a:t>This is what goes around with you.</a:t>
            </a:r>
            <a:endParaRPr sz="1400"/>
          </a:p>
          <a:p>
            <a:pPr indent="-317500" lvl="2" marL="457200" rtl="0" algn="l">
              <a:lnSpc>
                <a:spcPct val="115000"/>
              </a:lnSpc>
              <a:spcBef>
                <a:spcPts val="0"/>
              </a:spcBef>
              <a:spcAft>
                <a:spcPts val="0"/>
              </a:spcAft>
              <a:buSzPts val="1400"/>
              <a:buChar char="■"/>
            </a:pPr>
            <a:r>
              <a:rPr b="1" lang="en" sz="1400">
                <a:solidFill>
                  <a:schemeClr val="dk1"/>
                </a:solidFill>
              </a:rPr>
              <a:t>RAN - Radio Access Network </a:t>
            </a:r>
            <a:endParaRPr b="1" sz="1400">
              <a:solidFill>
                <a:schemeClr val="dk1"/>
              </a:solidFill>
            </a:endParaRPr>
          </a:p>
          <a:p>
            <a:pPr indent="-317500" lvl="1" marL="914400" rtl="0" algn="l">
              <a:lnSpc>
                <a:spcPct val="115000"/>
              </a:lnSpc>
              <a:spcBef>
                <a:spcPts val="0"/>
              </a:spcBef>
              <a:spcAft>
                <a:spcPts val="0"/>
              </a:spcAft>
              <a:buSzPts val="1400"/>
              <a:buChar char="○"/>
            </a:pPr>
            <a:r>
              <a:rPr lang="en" sz="1400">
                <a:solidFill>
                  <a:schemeClr val="dk1"/>
                </a:solidFill>
              </a:rPr>
              <a:t>this is the part a lot of people think as the cellular network.</a:t>
            </a:r>
            <a:endParaRPr sz="1400">
              <a:solidFill>
                <a:schemeClr val="dk1"/>
              </a:solidFill>
            </a:endParaRPr>
          </a:p>
          <a:p>
            <a:pPr indent="-317500" lvl="1" marL="914400" rtl="0" algn="l">
              <a:lnSpc>
                <a:spcPct val="115000"/>
              </a:lnSpc>
              <a:spcBef>
                <a:spcPts val="0"/>
              </a:spcBef>
              <a:spcAft>
                <a:spcPts val="0"/>
              </a:spcAft>
              <a:buSzPts val="1400"/>
              <a:buChar char="○"/>
            </a:pPr>
            <a:r>
              <a:rPr lang="en" sz="1400">
                <a:solidFill>
                  <a:schemeClr val="dk1"/>
                </a:solidFill>
              </a:rPr>
              <a:t>antennas and radios and BBUs (baseband units). </a:t>
            </a:r>
            <a:endParaRPr sz="1400">
              <a:solidFill>
                <a:schemeClr val="dk1"/>
              </a:solidFill>
            </a:endParaRPr>
          </a:p>
          <a:p>
            <a:pPr indent="-317500" lvl="1" marL="914400" rtl="0" algn="l">
              <a:lnSpc>
                <a:spcPct val="115000"/>
              </a:lnSpc>
              <a:spcBef>
                <a:spcPts val="0"/>
              </a:spcBef>
              <a:spcAft>
                <a:spcPts val="0"/>
              </a:spcAft>
              <a:buSzPts val="1400"/>
              <a:buChar char="○"/>
            </a:pPr>
            <a:r>
              <a:rPr lang="en" sz="1400">
                <a:solidFill>
                  <a:schemeClr val="dk1"/>
                </a:solidFill>
              </a:rPr>
              <a:t>In GSM it is the same as the BSS which is the </a:t>
            </a:r>
            <a:r>
              <a:rPr b="1" lang="en" sz="1400">
                <a:solidFill>
                  <a:schemeClr val="dk1"/>
                </a:solidFill>
              </a:rPr>
              <a:t>Base Station Subsystem</a:t>
            </a:r>
            <a:endParaRPr b="1" sz="1400">
              <a:solidFill>
                <a:schemeClr val="dk1"/>
              </a:solidFill>
            </a:endParaRPr>
          </a:p>
          <a:p>
            <a:pPr indent="-317500" lvl="3" marL="914400" rtl="0" algn="l">
              <a:lnSpc>
                <a:spcPct val="115000"/>
              </a:lnSpc>
              <a:spcBef>
                <a:spcPts val="0"/>
              </a:spcBef>
              <a:spcAft>
                <a:spcPts val="0"/>
              </a:spcAft>
              <a:buClr>
                <a:schemeClr val="dk1"/>
              </a:buClr>
              <a:buSzPts val="1400"/>
              <a:buChar char="●"/>
            </a:pPr>
            <a:r>
              <a:rPr b="1" lang="en" sz="1400">
                <a:solidFill>
                  <a:schemeClr val="dk1"/>
                </a:solidFill>
              </a:rPr>
              <a:t>The BSS </a:t>
            </a:r>
            <a:r>
              <a:rPr lang="en" sz="1400">
                <a:solidFill>
                  <a:schemeClr val="dk1"/>
                </a:solidFill>
              </a:rPr>
              <a:t>contains</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b="1" lang="en" sz="1400">
                <a:solidFill>
                  <a:schemeClr val="dk1"/>
                </a:solidFill>
              </a:rPr>
              <a:t>Base Transceiver stations</a:t>
            </a:r>
            <a:r>
              <a:rPr lang="en" sz="1400">
                <a:solidFill>
                  <a:schemeClr val="dk1"/>
                </a:solidFill>
              </a:rPr>
              <a:t> and the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b="1" lang="en" sz="1400">
                <a:solidFill>
                  <a:schemeClr val="dk1"/>
                </a:solidFill>
              </a:rPr>
              <a:t>Base Station Controller</a:t>
            </a:r>
            <a:r>
              <a:rPr lang="en" sz="1400">
                <a:solidFill>
                  <a:schemeClr val="dk1"/>
                </a:solidFill>
              </a:rPr>
              <a:t>. </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BSC essentially controls several </a:t>
            </a:r>
            <a:r>
              <a:rPr b="1" lang="en" sz="1400">
                <a:solidFill>
                  <a:schemeClr val="dk1"/>
                </a:solidFill>
              </a:rPr>
              <a:t>BTS </a:t>
            </a:r>
            <a:endParaRPr b="1" sz="1400">
              <a:solidFill>
                <a:schemeClr val="dk1"/>
              </a:solidFill>
            </a:endParaRPr>
          </a:p>
          <a:p>
            <a:pPr indent="-317500" lvl="3" marL="1828800" rtl="0" algn="l">
              <a:lnSpc>
                <a:spcPct val="115000"/>
              </a:lnSpc>
              <a:spcBef>
                <a:spcPts val="0"/>
              </a:spcBef>
              <a:spcAft>
                <a:spcPts val="0"/>
              </a:spcAft>
              <a:buClr>
                <a:schemeClr val="dk1"/>
              </a:buClr>
              <a:buSzPts val="1400"/>
              <a:buChar char="●"/>
            </a:pPr>
            <a:r>
              <a:rPr lang="en" sz="1400">
                <a:solidFill>
                  <a:schemeClr val="dk1"/>
                </a:solidFill>
              </a:rPr>
              <a:t>and communicates through to the Core Network functionality. </a:t>
            </a:r>
            <a:endParaRPr sz="1400">
              <a:solidFill>
                <a:schemeClr val="dk1"/>
              </a:solidFill>
            </a:endParaRPr>
          </a:p>
          <a:p>
            <a:pPr indent="0" lvl="0" marL="457200" rtl="0" algn="l">
              <a:lnSpc>
                <a:spcPct val="115000"/>
              </a:lnSpc>
              <a:spcBef>
                <a:spcPts val="0"/>
              </a:spcBef>
              <a:spcAft>
                <a:spcPts val="0"/>
              </a:spcAft>
              <a:buNone/>
            </a:pPr>
            <a:r>
              <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d6b49247ee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d6b49247ee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Reiterate the front end of GSM</a:t>
            </a:r>
            <a:endParaRPr sz="1600">
              <a:solidFill>
                <a:schemeClr val="dk1"/>
              </a:solidFill>
            </a:endParaRPr>
          </a:p>
          <a:p>
            <a:pPr indent="0" lvl="0" marL="0" rtl="0" algn="l">
              <a:spcBef>
                <a:spcPts val="0"/>
              </a:spcBef>
              <a:spcAft>
                <a:spcPts val="0"/>
              </a:spcAft>
              <a:buNone/>
            </a:pPr>
            <a:r>
              <a:rPr lang="en" sz="1600">
                <a:solidFill>
                  <a:schemeClr val="dk1"/>
                </a:solidFill>
              </a:rPr>
              <a:t>The BSC then has to communicate with the remainder of the network. </a:t>
            </a:r>
            <a:endParaRPr sz="1600">
              <a:solidFill>
                <a:schemeClr val="dk1"/>
              </a:solidFill>
            </a:endParaRPr>
          </a:p>
          <a:p>
            <a:pPr indent="0" lvl="0" marL="0" rtl="0" algn="l">
              <a:spcBef>
                <a:spcPts val="0"/>
              </a:spcBef>
              <a:spcAft>
                <a:spcPts val="0"/>
              </a:spcAft>
              <a:buNone/>
            </a:pPr>
            <a:r>
              <a:rPr lang="en" sz="1600">
                <a:solidFill>
                  <a:schemeClr val="dk1"/>
                </a:solidFill>
              </a:rPr>
              <a:t>And what does that look like? Well this is usually called the Core Network.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MSC - Mobile Switching Center.</a:t>
            </a:r>
            <a:r>
              <a:rPr lang="en" sz="1600">
                <a:solidFill>
                  <a:schemeClr val="dk1"/>
                </a:solidFill>
              </a:rPr>
              <a: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handles most of the functionality.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contains a bunch of other acronyms.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These acronyms are kinda just for acronym’s sake and are really unnecessary names. I’ll detail them regardless.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HLR </a:t>
            </a:r>
            <a:r>
              <a:rPr lang="en" sz="1600">
                <a:solidFill>
                  <a:schemeClr val="dk1"/>
                </a:solidFill>
              </a:rPr>
              <a:t>- Home Location Register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Large db for info on “local” users.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info about activity, status, location, etc for non roaming users. </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VLR </a:t>
            </a:r>
            <a:r>
              <a:rPr lang="en" sz="1600">
                <a:solidFill>
                  <a:schemeClr val="dk1"/>
                </a:solidFill>
              </a:rPr>
              <a:t>- Visitor Location Register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It’s temporary information db</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visiting users.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AuC </a:t>
            </a:r>
            <a:r>
              <a:rPr lang="en" sz="1600">
                <a:solidFill>
                  <a:schemeClr val="dk1"/>
                </a:solidFill>
              </a:rPr>
              <a:t>- Authentication Center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Secret keys for SIM (PUK and PIN) are stored here for authentication</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EIR </a:t>
            </a:r>
            <a:r>
              <a:rPr lang="en" sz="1600">
                <a:solidFill>
                  <a:schemeClr val="dk1"/>
                </a:solidFill>
              </a:rPr>
              <a:t>- Equipment Identity Register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DB of valid equipment on the network.</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only valid IMEIs/MSISDNs are allowed to access this network.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When a device goes from one MSC’s territory to another the VLR will reach out to the HLR and store info about that Mobile Station. There’s a lot of communication necessary between visitor register and home register since this is a mobile technology.</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GMSC - Global/Gateway Mobile Switching Center </a:t>
            </a:r>
            <a:r>
              <a:rPr lang="en" sz="1600">
                <a:solidFill>
                  <a:schemeClr val="dk1"/>
                </a:solidFill>
              </a:rPr>
              <a:t>and interfaces to external networks!</a:t>
            </a:r>
            <a:endParaRPr sz="16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rean Novel Book Club Infographics by Slidesgo"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669825" y="1178000"/>
            <a:ext cx="5804400" cy="2180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145888" y="3426200"/>
            <a:ext cx="48522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flipH="1" rot="10800000">
            <a:off x="-537357" y="3751505"/>
            <a:ext cx="10218717" cy="3067549"/>
            <a:chOff x="-683081" y="-1702930"/>
            <a:chExt cx="10824912" cy="3249523"/>
          </a:xfrm>
        </p:grpSpPr>
        <p:sp>
          <p:nvSpPr>
            <p:cNvPr id="12" name="Google Shape;12;p2"/>
            <p:cNvSpPr/>
            <p:nvPr/>
          </p:nvSpPr>
          <p:spPr>
            <a:xfrm rot="-2700000">
              <a:off x="83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700000">
              <a:off x="325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566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2700000">
              <a:off x="808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2700000">
              <a:off x="-329412"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700000">
              <a:off x="208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700000">
              <a:off x="4500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2700000">
              <a:off x="691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700000">
              <a:off x="83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700000">
              <a:off x="325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2700000">
              <a:off x="566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2700000">
              <a:off x="808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2700000">
              <a:off x="-329412"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2700000">
              <a:off x="208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2700000">
              <a:off x="4500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2700000">
              <a:off x="691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flipH="1">
            <a:off x="-537357" y="-1805304"/>
            <a:ext cx="10218717" cy="3067549"/>
            <a:chOff x="-683081" y="-1702930"/>
            <a:chExt cx="10824912" cy="3249523"/>
          </a:xfrm>
        </p:grpSpPr>
        <p:sp>
          <p:nvSpPr>
            <p:cNvPr id="29" name="Google Shape;29;p2"/>
            <p:cNvSpPr/>
            <p:nvPr/>
          </p:nvSpPr>
          <p:spPr>
            <a:xfrm rot="-2700000">
              <a:off x="83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2700000">
              <a:off x="325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2700000">
              <a:off x="5665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2700000">
              <a:off x="8080500" y="-514739"/>
              <a:ext cx="1707663" cy="170766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2700000">
              <a:off x="-329412"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2700000">
              <a:off x="208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2700000">
              <a:off x="4500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2700000">
              <a:off x="6915588" y="-772869"/>
              <a:ext cx="1707663" cy="170766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2700000">
              <a:off x="83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700000">
              <a:off x="325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2700000">
              <a:off x="5665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2700000">
              <a:off x="8080500" y="-1010412"/>
              <a:ext cx="1707663" cy="170766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700000">
              <a:off x="-329412"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700000">
              <a:off x="208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700000">
              <a:off x="4500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2700000">
              <a:off x="6915588" y="-1349262"/>
              <a:ext cx="1707663" cy="170766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chemeClr val="accent4"/>
        </a:solidFill>
      </p:bgPr>
    </p:bg>
    <p:spTree>
      <p:nvGrpSpPr>
        <p:cNvPr id="96" name="Shape 96"/>
        <p:cNvGrpSpPr/>
        <p:nvPr/>
      </p:nvGrpSpPr>
      <p:grpSpPr>
        <a:xfrm>
          <a:off x="0" y="0"/>
          <a:ext cx="0" cy="0"/>
          <a:chOff x="0" y="0"/>
          <a:chExt cx="0" cy="0"/>
        </a:xfrm>
      </p:grpSpPr>
      <p:sp>
        <p:nvSpPr>
          <p:cNvPr id="97" name="Google Shape;97;p11"/>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400"/>
              <a:buFont typeface="Bebas Neue"/>
              <a:buNone/>
              <a:defRPr sz="2400">
                <a:solidFill>
                  <a:schemeClr val="accent3"/>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 name="Google Shape;98;p11"/>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Bebas Neue"/>
              <a:buNone/>
              <a:defRPr sz="2400">
                <a:solidFill>
                  <a:schemeClr val="accent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1"/>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E5EA3"/>
              </a:buClr>
              <a:buSzPts val="1400"/>
              <a:buNone/>
              <a:defRPr>
                <a:solidFill>
                  <a:srgbClr val="4E5EA3"/>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1"/>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02" name="Google Shape;102;p1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EFEFE"/>
              </a:buClr>
              <a:buSzPts val="2800"/>
              <a:buNone/>
              <a:defRPr>
                <a:solidFill>
                  <a:srgbClr val="FEFEF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1"/>
          <p:cNvSpPr txBox="1"/>
          <p:nvPr>
            <p:ph idx="5"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2"/>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106" name="Shape 106"/>
        <p:cNvGrpSpPr/>
        <p:nvPr/>
      </p:nvGrpSpPr>
      <p:grpSpPr>
        <a:xfrm>
          <a:off x="0" y="0"/>
          <a:ext cx="0" cy="0"/>
          <a:chOff x="0" y="0"/>
          <a:chExt cx="0" cy="0"/>
        </a:xfrm>
      </p:grpSpPr>
      <p:sp>
        <p:nvSpPr>
          <p:cNvPr id="107" name="Google Shape;107;p13"/>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08" name="Google Shape;108;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3"/>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Char char="●"/>
              <a:defRPr sz="1600">
                <a:solidFill>
                  <a:schemeClr val="lt1"/>
                </a:solidFill>
              </a:defRPr>
            </a:lvl1pPr>
            <a:lvl2pPr indent="-317500" lvl="1" marL="914400" rtl="0">
              <a:lnSpc>
                <a:spcPct val="115000"/>
              </a:lnSpc>
              <a:spcBef>
                <a:spcPts val="0"/>
              </a:spcBef>
              <a:spcAft>
                <a:spcPts val="0"/>
              </a:spcAft>
              <a:buClr>
                <a:srgbClr val="434343"/>
              </a:buClr>
              <a:buSzPts val="1400"/>
              <a:buFont typeface="Barlow Medium"/>
              <a:buChar char="○"/>
              <a:defRPr>
                <a:solidFill>
                  <a:srgbClr val="434343"/>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chemeClr val="accent4"/>
              </a:buClr>
              <a:buSzPts val="1400"/>
              <a:buChar char="■"/>
              <a:defRPr>
                <a:solidFill>
                  <a:schemeClr val="accent4"/>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chemeClr val="accent1"/>
        </a:solidFill>
      </p:bgPr>
    </p:bg>
    <p:spTree>
      <p:nvGrpSpPr>
        <p:cNvPr id="110" name="Shape 110"/>
        <p:cNvGrpSpPr/>
        <p:nvPr/>
      </p:nvGrpSpPr>
      <p:grpSpPr>
        <a:xfrm>
          <a:off x="0" y="0"/>
          <a:ext cx="0" cy="0"/>
          <a:chOff x="0" y="0"/>
          <a:chExt cx="0" cy="0"/>
        </a:xfrm>
      </p:grpSpPr>
      <p:sp>
        <p:nvSpPr>
          <p:cNvPr id="111" name="Google Shape;111;p1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4"/>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E5EA3"/>
              </a:buClr>
              <a:buSzPts val="1600"/>
              <a:buChar char="●"/>
              <a:defRPr sz="1600">
                <a:solidFill>
                  <a:srgbClr val="4E5EA3"/>
                </a:solidFill>
              </a:defRPr>
            </a:lvl1pPr>
            <a:lvl2pPr indent="-317500" lvl="1" marL="914400" rtl="0">
              <a:lnSpc>
                <a:spcPct val="115000"/>
              </a:lnSpc>
              <a:spcBef>
                <a:spcPts val="0"/>
              </a:spcBef>
              <a:spcAft>
                <a:spcPts val="0"/>
              </a:spcAft>
              <a:buClr>
                <a:srgbClr val="93C47D"/>
              </a:buClr>
              <a:buSzPts val="1400"/>
              <a:buFont typeface="Barlow Medium"/>
              <a:buChar char="○"/>
              <a:defRPr>
                <a:solidFill>
                  <a:srgbClr val="93C47D"/>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3D85C6"/>
              </a:buClr>
              <a:buSzPts val="1400"/>
              <a:buChar char="■"/>
              <a:defRPr>
                <a:solidFill>
                  <a:srgbClr val="3D85C6"/>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1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6" name="Google Shape;116;p1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16"/>
          <p:cNvSpPr txBox="1"/>
          <p:nvPr>
            <p:ph type="title"/>
          </p:nvPr>
        </p:nvSpPr>
        <p:spPr>
          <a:xfrm>
            <a:off x="720000" y="367423"/>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16"/>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17"/>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17"/>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18"/>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8"/>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7" name="Google Shape;127;p1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9"/>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0" name="Shape 130"/>
        <p:cNvGrpSpPr/>
        <p:nvPr/>
      </p:nvGrpSpPr>
      <p:grpSpPr>
        <a:xfrm>
          <a:off x="0" y="0"/>
          <a:ext cx="0" cy="0"/>
          <a:chOff x="0" y="0"/>
          <a:chExt cx="0" cy="0"/>
        </a:xfrm>
      </p:grpSpPr>
      <p:sp>
        <p:nvSpPr>
          <p:cNvPr id="131" name="Google Shape;131;p20"/>
          <p:cNvSpPr txBox="1"/>
          <p:nvPr>
            <p:ph hasCustomPrompt="1" type="title"/>
          </p:nvPr>
        </p:nvSpPr>
        <p:spPr>
          <a:xfrm>
            <a:off x="7200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20"/>
          <p:cNvSpPr txBox="1"/>
          <p:nvPr>
            <p:ph idx="1" type="subTitle"/>
          </p:nvPr>
        </p:nvSpPr>
        <p:spPr>
          <a:xfrm>
            <a:off x="720000" y="238231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20"/>
          <p:cNvSpPr txBox="1"/>
          <p:nvPr>
            <p:ph hasCustomPrompt="1" idx="2" type="title"/>
          </p:nvPr>
        </p:nvSpPr>
        <p:spPr>
          <a:xfrm>
            <a:off x="34038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20"/>
          <p:cNvSpPr txBox="1"/>
          <p:nvPr>
            <p:ph idx="3" type="subTitle"/>
          </p:nvPr>
        </p:nvSpPr>
        <p:spPr>
          <a:xfrm>
            <a:off x="3403800" y="238231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0"/>
          <p:cNvSpPr txBox="1"/>
          <p:nvPr>
            <p:ph hasCustomPrompt="1" idx="4" type="title"/>
          </p:nvPr>
        </p:nvSpPr>
        <p:spPr>
          <a:xfrm>
            <a:off x="60876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20"/>
          <p:cNvSpPr txBox="1"/>
          <p:nvPr>
            <p:ph idx="5" type="subTitle"/>
          </p:nvPr>
        </p:nvSpPr>
        <p:spPr>
          <a:xfrm>
            <a:off x="6087600" y="2382311"/>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0"/>
          <p:cNvSpPr txBox="1"/>
          <p:nvPr>
            <p:ph hasCustomPrompt="1" idx="6" type="title"/>
          </p:nvPr>
        </p:nvSpPr>
        <p:spPr>
          <a:xfrm>
            <a:off x="7200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20"/>
          <p:cNvSpPr txBox="1"/>
          <p:nvPr>
            <p:ph idx="7" type="subTitle"/>
          </p:nvPr>
        </p:nvSpPr>
        <p:spPr>
          <a:xfrm>
            <a:off x="720000" y="4193028"/>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20"/>
          <p:cNvSpPr txBox="1"/>
          <p:nvPr>
            <p:ph hasCustomPrompt="1" idx="8" type="title"/>
          </p:nvPr>
        </p:nvSpPr>
        <p:spPr>
          <a:xfrm>
            <a:off x="34038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20"/>
          <p:cNvSpPr txBox="1"/>
          <p:nvPr>
            <p:ph idx="9" type="subTitle"/>
          </p:nvPr>
        </p:nvSpPr>
        <p:spPr>
          <a:xfrm>
            <a:off x="3403800" y="4193028"/>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0"/>
          <p:cNvSpPr txBox="1"/>
          <p:nvPr>
            <p:ph hasCustomPrompt="1" idx="13" type="title"/>
          </p:nvPr>
        </p:nvSpPr>
        <p:spPr>
          <a:xfrm>
            <a:off x="60876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20"/>
          <p:cNvSpPr txBox="1"/>
          <p:nvPr>
            <p:ph idx="14" type="subTitle"/>
          </p:nvPr>
        </p:nvSpPr>
        <p:spPr>
          <a:xfrm>
            <a:off x="6087600" y="4193028"/>
            <a:ext cx="23364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20"/>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2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0"/>
          <p:cNvSpPr txBox="1"/>
          <p:nvPr>
            <p:ph idx="16" type="subTitle"/>
          </p:nvPr>
        </p:nvSpPr>
        <p:spPr>
          <a:xfrm>
            <a:off x="715100" y="1671350"/>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20"/>
          <p:cNvSpPr txBox="1"/>
          <p:nvPr>
            <p:ph idx="17" type="subTitle"/>
          </p:nvPr>
        </p:nvSpPr>
        <p:spPr>
          <a:xfrm>
            <a:off x="3403800" y="1671350"/>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20"/>
          <p:cNvSpPr txBox="1"/>
          <p:nvPr>
            <p:ph idx="18" type="subTitle"/>
          </p:nvPr>
        </p:nvSpPr>
        <p:spPr>
          <a:xfrm>
            <a:off x="6092500" y="1671350"/>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0"/>
          <p:cNvSpPr txBox="1"/>
          <p:nvPr>
            <p:ph idx="19" type="subTitle"/>
          </p:nvPr>
        </p:nvSpPr>
        <p:spPr>
          <a:xfrm>
            <a:off x="715100" y="3477525"/>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0"/>
          <p:cNvSpPr txBox="1"/>
          <p:nvPr>
            <p:ph idx="20" type="subTitle"/>
          </p:nvPr>
        </p:nvSpPr>
        <p:spPr>
          <a:xfrm>
            <a:off x="3403800" y="3477525"/>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20"/>
          <p:cNvSpPr txBox="1"/>
          <p:nvPr>
            <p:ph idx="21" type="subTitle"/>
          </p:nvPr>
        </p:nvSpPr>
        <p:spPr>
          <a:xfrm>
            <a:off x="6092500" y="3477525"/>
            <a:ext cx="23364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txBox="1"/>
          <p:nvPr>
            <p:ph type="title"/>
          </p:nvPr>
        </p:nvSpPr>
        <p:spPr>
          <a:xfrm>
            <a:off x="720000" y="2179625"/>
            <a:ext cx="7704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 name="Google Shape;48;p3"/>
          <p:cNvSpPr txBox="1"/>
          <p:nvPr>
            <p:ph idx="1" type="subTitle"/>
          </p:nvPr>
        </p:nvSpPr>
        <p:spPr>
          <a:xfrm>
            <a:off x="2391925" y="313217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3"/>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1" name="Shape 151"/>
        <p:cNvGrpSpPr/>
        <p:nvPr/>
      </p:nvGrpSpPr>
      <p:grpSpPr>
        <a:xfrm>
          <a:off x="0" y="0"/>
          <a:ext cx="0" cy="0"/>
          <a:chOff x="0" y="0"/>
          <a:chExt cx="0" cy="0"/>
        </a:xfrm>
      </p:grpSpPr>
      <p:sp>
        <p:nvSpPr>
          <p:cNvPr id="152" name="Google Shape;152;p21"/>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3" name="Google Shape;153;p21"/>
          <p:cNvSpPr txBox="1"/>
          <p:nvPr>
            <p:ph idx="1" type="subTitle"/>
          </p:nvPr>
        </p:nvSpPr>
        <p:spPr>
          <a:xfrm>
            <a:off x="1458125" y="11881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54" name="Google Shape;154;p2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04384" y="4673651"/>
            <a:ext cx="548700" cy="393600"/>
          </a:xfrm>
          <a:prstGeom prst="rect">
            <a:avLst/>
          </a:prstGeom>
          <a:noFill/>
          <a:ln>
            <a:noFill/>
          </a:ln>
        </p:spPr>
        <p:txBody>
          <a:bodyPr anchorCtr="0" anchor="ctr"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22"/>
          <p:cNvSpPr txBox="1"/>
          <p:nvPr>
            <p:ph idx="1" type="subTitle"/>
          </p:nvPr>
        </p:nvSpPr>
        <p:spPr>
          <a:xfrm>
            <a:off x="720000" y="1212525"/>
            <a:ext cx="7621500" cy="33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9" name="Shape 159"/>
        <p:cNvGrpSpPr/>
        <p:nvPr/>
      </p:nvGrpSpPr>
      <p:grpSpPr>
        <a:xfrm>
          <a:off x="0" y="0"/>
          <a:ext cx="0" cy="0"/>
          <a:chOff x="0" y="0"/>
          <a:chExt cx="0" cy="0"/>
        </a:xfrm>
      </p:grpSpPr>
      <p:sp>
        <p:nvSpPr>
          <p:cNvPr id="160" name="Google Shape;160;p23"/>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3"/>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23"/>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3"/>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65" name="Google Shape;165;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bg>
      <p:bgPr>
        <a:solidFill>
          <a:schemeClr val="accent1"/>
        </a:solidFill>
      </p:bgPr>
    </p:bg>
    <p:spTree>
      <p:nvGrpSpPr>
        <p:cNvPr id="166" name="Shape 166"/>
        <p:cNvGrpSpPr/>
        <p:nvPr/>
      </p:nvGrpSpPr>
      <p:grpSpPr>
        <a:xfrm>
          <a:off x="0" y="0"/>
          <a:ext cx="0" cy="0"/>
          <a:chOff x="0" y="0"/>
          <a:chExt cx="0" cy="0"/>
        </a:xfrm>
      </p:grpSpPr>
      <p:sp>
        <p:nvSpPr>
          <p:cNvPr id="167" name="Google Shape;167;p24"/>
          <p:cNvSpPr txBox="1"/>
          <p:nvPr>
            <p:ph idx="1" type="subTitle"/>
          </p:nvPr>
        </p:nvSpPr>
        <p:spPr>
          <a:xfrm>
            <a:off x="720000" y="1017725"/>
            <a:ext cx="3369000" cy="365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8" name="Google Shape;168;p2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70" name="Shape 170"/>
        <p:cNvGrpSpPr/>
        <p:nvPr/>
      </p:nvGrpSpPr>
      <p:grpSpPr>
        <a:xfrm>
          <a:off x="0" y="0"/>
          <a:ext cx="0" cy="0"/>
          <a:chOff x="0" y="0"/>
          <a:chExt cx="0" cy="0"/>
        </a:xfrm>
      </p:grpSpPr>
      <p:sp>
        <p:nvSpPr>
          <p:cNvPr id="171" name="Google Shape;171;p25"/>
          <p:cNvSpPr txBox="1"/>
          <p:nvPr>
            <p:ph idx="1" type="subTitle"/>
          </p:nvPr>
        </p:nvSpPr>
        <p:spPr>
          <a:xfrm>
            <a:off x="7200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5"/>
          <p:cNvSpPr txBox="1"/>
          <p:nvPr>
            <p:ph idx="2" type="subTitle"/>
          </p:nvPr>
        </p:nvSpPr>
        <p:spPr>
          <a:xfrm>
            <a:off x="7200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5"/>
          <p:cNvSpPr txBox="1"/>
          <p:nvPr>
            <p:ph idx="3" type="subTitle"/>
          </p:nvPr>
        </p:nvSpPr>
        <p:spPr>
          <a:xfrm>
            <a:off x="34038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5"/>
          <p:cNvSpPr txBox="1"/>
          <p:nvPr>
            <p:ph idx="4" type="subTitle"/>
          </p:nvPr>
        </p:nvSpPr>
        <p:spPr>
          <a:xfrm>
            <a:off x="60876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76" name="Google Shape;176;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5"/>
          <p:cNvSpPr txBox="1"/>
          <p:nvPr>
            <p:ph idx="5" type="subTitle"/>
          </p:nvPr>
        </p:nvSpPr>
        <p:spPr>
          <a:xfrm>
            <a:off x="34038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25"/>
          <p:cNvSpPr txBox="1"/>
          <p:nvPr>
            <p:ph idx="6" type="subTitle"/>
          </p:nvPr>
        </p:nvSpPr>
        <p:spPr>
          <a:xfrm>
            <a:off x="60876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9" name="Shape 179"/>
        <p:cNvGrpSpPr/>
        <p:nvPr/>
      </p:nvGrpSpPr>
      <p:grpSpPr>
        <a:xfrm>
          <a:off x="0" y="0"/>
          <a:ext cx="0" cy="0"/>
          <a:chOff x="0" y="0"/>
          <a:chExt cx="0" cy="0"/>
        </a:xfrm>
      </p:grpSpPr>
      <p:sp>
        <p:nvSpPr>
          <p:cNvPr id="180" name="Google Shape;180;p2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81" name="Google Shape;181;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26"/>
          <p:cNvSpPr txBox="1"/>
          <p:nvPr>
            <p:ph idx="1" type="subTitle"/>
          </p:nvPr>
        </p:nvSpPr>
        <p:spPr>
          <a:xfrm>
            <a:off x="7200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3" name="Google Shape;183;p26"/>
          <p:cNvSpPr txBox="1"/>
          <p:nvPr>
            <p:ph idx="2" type="subTitle"/>
          </p:nvPr>
        </p:nvSpPr>
        <p:spPr>
          <a:xfrm>
            <a:off x="7200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6"/>
          <p:cNvSpPr txBox="1"/>
          <p:nvPr>
            <p:ph idx="3" type="subTitle"/>
          </p:nvPr>
        </p:nvSpPr>
        <p:spPr>
          <a:xfrm>
            <a:off x="34038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6"/>
          <p:cNvSpPr txBox="1"/>
          <p:nvPr>
            <p:ph idx="4" type="subTitle"/>
          </p:nvPr>
        </p:nvSpPr>
        <p:spPr>
          <a:xfrm>
            <a:off x="60876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6"/>
          <p:cNvSpPr txBox="1"/>
          <p:nvPr>
            <p:ph idx="5" type="subTitle"/>
          </p:nvPr>
        </p:nvSpPr>
        <p:spPr>
          <a:xfrm>
            <a:off x="34038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7" name="Google Shape;187;p26"/>
          <p:cNvSpPr txBox="1"/>
          <p:nvPr>
            <p:ph idx="6" type="subTitle"/>
          </p:nvPr>
        </p:nvSpPr>
        <p:spPr>
          <a:xfrm>
            <a:off x="6087600" y="233047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8" name="Shape 188"/>
        <p:cNvGrpSpPr/>
        <p:nvPr/>
      </p:nvGrpSpPr>
      <p:grpSpPr>
        <a:xfrm>
          <a:off x="0" y="0"/>
          <a:ext cx="0" cy="0"/>
          <a:chOff x="0" y="0"/>
          <a:chExt cx="0" cy="0"/>
        </a:xfrm>
      </p:grpSpPr>
      <p:sp>
        <p:nvSpPr>
          <p:cNvPr id="189" name="Google Shape;189;p27"/>
          <p:cNvSpPr txBox="1"/>
          <p:nvPr>
            <p:ph idx="1" type="subTitle"/>
          </p:nvPr>
        </p:nvSpPr>
        <p:spPr>
          <a:xfrm>
            <a:off x="1195875" y="1555975"/>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0" name="Google Shape;190;p27"/>
          <p:cNvSpPr txBox="1"/>
          <p:nvPr>
            <p:ph idx="2" type="subTitle"/>
          </p:nvPr>
        </p:nvSpPr>
        <p:spPr>
          <a:xfrm>
            <a:off x="1195863" y="2269375"/>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7"/>
          <p:cNvSpPr txBox="1"/>
          <p:nvPr>
            <p:ph idx="3" type="subTitle"/>
          </p:nvPr>
        </p:nvSpPr>
        <p:spPr>
          <a:xfrm>
            <a:off x="5081043" y="2269375"/>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7"/>
          <p:cNvSpPr txBox="1"/>
          <p:nvPr>
            <p:ph idx="4" type="subTitle"/>
          </p:nvPr>
        </p:nvSpPr>
        <p:spPr>
          <a:xfrm>
            <a:off x="1195863" y="3659300"/>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7"/>
          <p:cNvSpPr txBox="1"/>
          <p:nvPr>
            <p:ph idx="5" type="subTitle"/>
          </p:nvPr>
        </p:nvSpPr>
        <p:spPr>
          <a:xfrm>
            <a:off x="5081043" y="3659300"/>
            <a:ext cx="28671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7"/>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27"/>
          <p:cNvSpPr txBox="1"/>
          <p:nvPr>
            <p:ph idx="6" type="subTitle"/>
          </p:nvPr>
        </p:nvSpPr>
        <p:spPr>
          <a:xfrm>
            <a:off x="1195875" y="2945900"/>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27"/>
          <p:cNvSpPr txBox="1"/>
          <p:nvPr>
            <p:ph idx="7" type="subTitle"/>
          </p:nvPr>
        </p:nvSpPr>
        <p:spPr>
          <a:xfrm>
            <a:off x="5081050" y="1555975"/>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7"/>
          <p:cNvSpPr txBox="1"/>
          <p:nvPr>
            <p:ph idx="8" type="subTitle"/>
          </p:nvPr>
        </p:nvSpPr>
        <p:spPr>
          <a:xfrm>
            <a:off x="5081050" y="2945900"/>
            <a:ext cx="28671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8"/>
          <p:cNvSpPr txBox="1"/>
          <p:nvPr>
            <p:ph idx="1" type="subTitle"/>
          </p:nvPr>
        </p:nvSpPr>
        <p:spPr>
          <a:xfrm>
            <a:off x="720000" y="219648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8"/>
          <p:cNvSpPr txBox="1"/>
          <p:nvPr>
            <p:ph idx="2" type="subTitle"/>
          </p:nvPr>
        </p:nvSpPr>
        <p:spPr>
          <a:xfrm>
            <a:off x="3403800" y="219648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8"/>
          <p:cNvSpPr txBox="1"/>
          <p:nvPr>
            <p:ph idx="3" type="subTitle"/>
          </p:nvPr>
        </p:nvSpPr>
        <p:spPr>
          <a:xfrm>
            <a:off x="6087600" y="219648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idx="4" type="subTitle"/>
          </p:nvPr>
        </p:nvSpPr>
        <p:spPr>
          <a:xfrm>
            <a:off x="720000" y="3851103"/>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8"/>
          <p:cNvSpPr txBox="1"/>
          <p:nvPr>
            <p:ph idx="5" type="subTitle"/>
          </p:nvPr>
        </p:nvSpPr>
        <p:spPr>
          <a:xfrm>
            <a:off x="3403800" y="3851103"/>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8"/>
          <p:cNvSpPr txBox="1"/>
          <p:nvPr>
            <p:ph idx="6" type="subTitle"/>
          </p:nvPr>
        </p:nvSpPr>
        <p:spPr>
          <a:xfrm>
            <a:off x="6087600" y="3851103"/>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8"/>
          <p:cNvSpPr txBox="1"/>
          <p:nvPr>
            <p:ph idx="7" type="subTitle"/>
          </p:nvPr>
        </p:nvSpPr>
        <p:spPr>
          <a:xfrm>
            <a:off x="715100" y="148552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9" name="Google Shape;209;p28"/>
          <p:cNvSpPr txBox="1"/>
          <p:nvPr>
            <p:ph idx="8" type="subTitle"/>
          </p:nvPr>
        </p:nvSpPr>
        <p:spPr>
          <a:xfrm>
            <a:off x="3403800" y="148552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28"/>
          <p:cNvSpPr txBox="1"/>
          <p:nvPr>
            <p:ph idx="9" type="subTitle"/>
          </p:nvPr>
        </p:nvSpPr>
        <p:spPr>
          <a:xfrm>
            <a:off x="6092500" y="1485525"/>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8"/>
          <p:cNvSpPr txBox="1"/>
          <p:nvPr>
            <p:ph idx="13" type="subTitle"/>
          </p:nvPr>
        </p:nvSpPr>
        <p:spPr>
          <a:xfrm>
            <a:off x="715100" y="3135600"/>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28"/>
          <p:cNvSpPr txBox="1"/>
          <p:nvPr>
            <p:ph idx="14" type="subTitle"/>
          </p:nvPr>
        </p:nvSpPr>
        <p:spPr>
          <a:xfrm>
            <a:off x="3403800" y="3135600"/>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28"/>
          <p:cNvSpPr txBox="1"/>
          <p:nvPr>
            <p:ph idx="15" type="subTitle"/>
          </p:nvPr>
        </p:nvSpPr>
        <p:spPr>
          <a:xfrm>
            <a:off x="6092500" y="3135600"/>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4" name="Shape 214"/>
        <p:cNvGrpSpPr/>
        <p:nvPr/>
      </p:nvGrpSpPr>
      <p:grpSpPr>
        <a:xfrm>
          <a:off x="0" y="0"/>
          <a:ext cx="0" cy="0"/>
          <a:chOff x="0" y="0"/>
          <a:chExt cx="0" cy="0"/>
        </a:xfrm>
      </p:grpSpPr>
      <p:sp>
        <p:nvSpPr>
          <p:cNvPr id="215" name="Google Shape;215;p29"/>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6" name="Google Shape;216;p29"/>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9"/>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8" name="Google Shape;218;p29"/>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9"/>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0" name="Google Shape;220;p29"/>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9"/>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2" name="Shape 222"/>
        <p:cNvGrpSpPr/>
        <p:nvPr/>
      </p:nvGrpSpPr>
      <p:grpSpPr>
        <a:xfrm>
          <a:off x="0" y="0"/>
          <a:ext cx="0" cy="0"/>
          <a:chOff x="0" y="0"/>
          <a:chExt cx="0" cy="0"/>
        </a:xfrm>
      </p:grpSpPr>
      <p:sp>
        <p:nvSpPr>
          <p:cNvPr id="223" name="Google Shape;223;p30"/>
          <p:cNvSpPr txBox="1"/>
          <p:nvPr>
            <p:ph type="ctrTitle"/>
          </p:nvPr>
        </p:nvSpPr>
        <p:spPr>
          <a:xfrm>
            <a:off x="2429950" y="66982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4" name="Google Shape;224;p30"/>
          <p:cNvSpPr txBox="1"/>
          <p:nvPr>
            <p:ph idx="1" type="subTitle"/>
          </p:nvPr>
        </p:nvSpPr>
        <p:spPr>
          <a:xfrm>
            <a:off x="2425075" y="1704550"/>
            <a:ext cx="4293900" cy="18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5" name="Google Shape;225;p30"/>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sp>
        <p:nvSpPr>
          <p:cNvPr id="51" name="Google Shape;51;p4"/>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4"/>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0077C2"/>
              </a:buClr>
              <a:buSzPts val="1600"/>
              <a:buChar char="●"/>
              <a:defRPr sz="1600">
                <a:solidFill>
                  <a:srgbClr val="0077C2"/>
                </a:solidFill>
              </a:defRPr>
            </a:lvl1pPr>
            <a:lvl2pPr indent="-317500" lvl="1" marL="914400" rtl="0">
              <a:lnSpc>
                <a:spcPct val="115000"/>
              </a:lnSpc>
              <a:spcBef>
                <a:spcPts val="1000"/>
              </a:spcBef>
              <a:spcAft>
                <a:spcPts val="0"/>
              </a:spcAft>
              <a:buClr>
                <a:srgbClr val="6AA84F"/>
              </a:buClr>
              <a:buSzPts val="1400"/>
              <a:buFont typeface="Barlow Medium"/>
              <a:buChar char="○"/>
              <a:defRPr>
                <a:solidFill>
                  <a:srgbClr val="6AA84F"/>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53" name="Google Shape;53;p4"/>
          <p:cNvGrpSpPr/>
          <p:nvPr/>
        </p:nvGrpSpPr>
        <p:grpSpPr>
          <a:xfrm>
            <a:off x="5294488" y="3923735"/>
            <a:ext cx="4559760" cy="2671715"/>
            <a:chOff x="5121838" y="4223660"/>
            <a:chExt cx="4559760" cy="2671715"/>
          </a:xfrm>
        </p:grpSpPr>
        <p:sp>
          <p:nvSpPr>
            <p:cNvPr id="54" name="Google Shape;54;p4"/>
            <p:cNvSpPr/>
            <p:nvPr/>
          </p:nvSpPr>
          <p:spPr>
            <a:xfrm flipH="1" rot="-8100000">
              <a:off x="6635820" y="4557558"/>
              <a:ext cx="1612203" cy="161220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rot="-8100000">
              <a:off x="5455737" y="4777235"/>
              <a:ext cx="1612203" cy="161220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8100000">
              <a:off x="7735497" y="4777235"/>
              <a:ext cx="1612203" cy="161220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rot="-8100000">
              <a:off x="6635820" y="4949273"/>
              <a:ext cx="1612203" cy="161220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6" name="Shape 226"/>
        <p:cNvGrpSpPr/>
        <p:nvPr/>
      </p:nvGrpSpPr>
      <p:grpSpPr>
        <a:xfrm>
          <a:off x="0" y="0"/>
          <a:ext cx="0" cy="0"/>
          <a:chOff x="0" y="0"/>
          <a:chExt cx="0" cy="0"/>
        </a:xfrm>
      </p:grpSpPr>
      <p:sp>
        <p:nvSpPr>
          <p:cNvPr id="227" name="Google Shape;227;p31"/>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28" name="Shape 228"/>
        <p:cNvGrpSpPr/>
        <p:nvPr/>
      </p:nvGrpSpPr>
      <p:grpSpPr>
        <a:xfrm>
          <a:off x="0" y="0"/>
          <a:ext cx="0" cy="0"/>
          <a:chOff x="0" y="0"/>
          <a:chExt cx="0" cy="0"/>
        </a:xfrm>
      </p:grpSpPr>
      <p:sp>
        <p:nvSpPr>
          <p:cNvPr id="229" name="Google Shape;229;p32"/>
          <p:cNvSpPr/>
          <p:nvPr/>
        </p:nvSpPr>
        <p:spPr>
          <a:xfrm>
            <a:off x="4572000" y="-25"/>
            <a:ext cx="4572000" cy="5143500"/>
          </a:xfrm>
          <a:prstGeom prst="rec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32"/>
          <p:cNvCxnSpPr/>
          <p:nvPr/>
        </p:nvCxnSpPr>
        <p:spPr>
          <a:xfrm>
            <a:off x="5029675" y="4495500"/>
            <a:ext cx="468300" cy="0"/>
          </a:xfrm>
          <a:prstGeom prst="straightConnector1">
            <a:avLst/>
          </a:prstGeom>
          <a:noFill/>
          <a:ln cap="flat" cmpd="sng" w="19050">
            <a:solidFill>
              <a:srgbClr val="8E7CC3"/>
            </a:solidFill>
            <a:prstDash val="solid"/>
            <a:round/>
            <a:headEnd len="sm" w="sm" type="none"/>
            <a:tailEnd len="sm" w="sm" type="none"/>
          </a:ln>
        </p:spPr>
      </p:cxnSp>
      <p:sp>
        <p:nvSpPr>
          <p:cNvPr id="231" name="Google Shape;231;p32"/>
          <p:cNvSpPr txBox="1"/>
          <p:nvPr>
            <p:ph type="title"/>
          </p:nvPr>
        </p:nvSpPr>
        <p:spPr>
          <a:xfrm>
            <a:off x="265500" y="929275"/>
            <a:ext cx="4045200" cy="178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800"/>
              <a:buNone/>
              <a:defRPr>
                <a:solidFill>
                  <a:schemeClr val="accent2"/>
                </a:solidFill>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232" name="Google Shape;232;p32"/>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Economica"/>
              <a:buNone/>
              <a:defRPr sz="2400">
                <a:solidFill>
                  <a:schemeClr val="accent4"/>
                </a:solidFill>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233" name="Google Shape;233;p3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4E5EA3"/>
              </a:buClr>
              <a:buSzPts val="1400"/>
              <a:buChar char="●"/>
              <a:defRPr>
                <a:solidFill>
                  <a:srgbClr val="4E5EA3"/>
                </a:solidFill>
              </a:defRPr>
            </a:lvl1pPr>
            <a:lvl2pPr indent="-317500" lvl="1" marL="914400" rtl="0">
              <a:spcBef>
                <a:spcPts val="1600"/>
              </a:spcBef>
              <a:spcAft>
                <a:spcPts val="0"/>
              </a:spcAft>
              <a:buClr>
                <a:srgbClr val="3D85C6"/>
              </a:buClr>
              <a:buSzPts val="1400"/>
              <a:buChar char="○"/>
              <a:defRPr>
                <a:solidFill>
                  <a:srgbClr val="3D85C6"/>
                </a:solidFill>
              </a:defRPr>
            </a:lvl2pPr>
            <a:lvl3pPr indent="-317500" lvl="2" marL="1371600" rtl="0">
              <a:spcBef>
                <a:spcPts val="1600"/>
              </a:spcBef>
              <a:spcAft>
                <a:spcPts val="0"/>
              </a:spcAft>
              <a:buClr>
                <a:srgbClr val="A2C4C9"/>
              </a:buClr>
              <a:buSzPts val="1400"/>
              <a:buChar char="■"/>
              <a:defRPr>
                <a:solidFill>
                  <a:srgbClr val="A2C4C9"/>
                </a:solidFill>
              </a:defRPr>
            </a:lvl3pPr>
            <a:lvl4pPr indent="-317500" lvl="3" marL="1828800" rtl="0">
              <a:spcBef>
                <a:spcPts val="1600"/>
              </a:spcBef>
              <a:spcAft>
                <a:spcPts val="0"/>
              </a:spcAft>
              <a:buClr>
                <a:srgbClr val="8E7CC3"/>
              </a:buClr>
              <a:buSzPts val="1400"/>
              <a:buChar char="●"/>
              <a:defRPr>
                <a:solidFill>
                  <a:srgbClr val="8E7CC3"/>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4" name="Google Shape;23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235" name="Shape 235"/>
        <p:cNvGrpSpPr/>
        <p:nvPr/>
      </p:nvGrpSpPr>
      <p:grpSpPr>
        <a:xfrm>
          <a:off x="0" y="0"/>
          <a:ext cx="0" cy="0"/>
          <a:chOff x="0" y="0"/>
          <a:chExt cx="0" cy="0"/>
        </a:xfrm>
      </p:grpSpPr>
      <p:sp>
        <p:nvSpPr>
          <p:cNvPr id="236" name="Google Shape;236;p33"/>
          <p:cNvSpPr/>
          <p:nvPr/>
        </p:nvSpPr>
        <p:spPr>
          <a:xfrm>
            <a:off x="4572000" y="-75"/>
            <a:ext cx="4572000" cy="5143500"/>
          </a:xfrm>
          <a:prstGeom prst="rect">
            <a:avLst/>
          </a:prstGeom>
          <a:solidFill>
            <a:srgbClr val="CAE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cxnSp>
        <p:nvCxnSpPr>
          <p:cNvPr id="237" name="Google Shape;237;p33"/>
          <p:cNvCxnSpPr/>
          <p:nvPr/>
        </p:nvCxnSpPr>
        <p:spPr>
          <a:xfrm>
            <a:off x="5029675" y="4495503"/>
            <a:ext cx="540900" cy="0"/>
          </a:xfrm>
          <a:prstGeom prst="straightConnector1">
            <a:avLst/>
          </a:prstGeom>
          <a:noFill/>
          <a:ln cap="flat" cmpd="sng" w="38100">
            <a:solidFill>
              <a:srgbClr val="8E7CC3"/>
            </a:solidFill>
            <a:prstDash val="solid"/>
            <a:round/>
            <a:headEnd len="sm" w="sm" type="none"/>
            <a:tailEnd len="sm" w="sm" type="none"/>
          </a:ln>
        </p:spPr>
      </p:cxnSp>
      <p:sp>
        <p:nvSpPr>
          <p:cNvPr id="238" name="Google Shape;238;p33"/>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800"/>
              <a:buNone/>
              <a:defRPr sz="3800">
                <a:solidFill>
                  <a:schemeClr val="lt2"/>
                </a:solidFill>
              </a:defRPr>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39" name="Google Shape;239;p33"/>
          <p:cNvSpPr txBox="1"/>
          <p:nvPr>
            <p:ph idx="1" type="subTitle"/>
          </p:nvPr>
        </p:nvSpPr>
        <p:spPr>
          <a:xfrm>
            <a:off x="265500" y="2956376"/>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sz="2100">
                <a:solidFill>
                  <a:schemeClr val="accent2"/>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40" name="Google Shape;240;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rgbClr val="4E5EA3"/>
              </a:buClr>
              <a:buSzPts val="1400"/>
              <a:buChar char="●"/>
              <a:defRPr>
                <a:solidFill>
                  <a:srgbClr val="4E5EA3"/>
                </a:solidFill>
              </a:defRPr>
            </a:lvl1pPr>
            <a:lvl2pPr indent="-330200" lvl="1" marL="914400" rtl="0">
              <a:spcBef>
                <a:spcPts val="1600"/>
              </a:spcBef>
              <a:spcAft>
                <a:spcPts val="0"/>
              </a:spcAft>
              <a:buClr>
                <a:srgbClr val="00799E"/>
              </a:buClr>
              <a:buSzPts val="1600"/>
              <a:buChar char="○"/>
              <a:defRPr sz="1600">
                <a:solidFill>
                  <a:srgbClr val="00799E"/>
                </a:solidFill>
              </a:defRPr>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23850" lvl="6" marL="3200400" rtl="0">
              <a:spcBef>
                <a:spcPts val="1600"/>
              </a:spcBef>
              <a:spcAft>
                <a:spcPts val="0"/>
              </a:spcAft>
              <a:buSzPts val="1500"/>
              <a:buChar char="●"/>
              <a:defRPr sz="1500"/>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1" name="Google Shape;2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1">
  <p:cSld name="SECTION_TITLE_AND_DESCRIPTION_2_1">
    <p:bg>
      <p:bgPr>
        <a:solidFill>
          <a:schemeClr val="accent3"/>
        </a:solidFill>
      </p:bgPr>
    </p:bg>
    <p:spTree>
      <p:nvGrpSpPr>
        <p:cNvPr id="242" name="Shape 242"/>
        <p:cNvGrpSpPr/>
        <p:nvPr/>
      </p:nvGrpSpPr>
      <p:grpSpPr>
        <a:xfrm>
          <a:off x="0" y="0"/>
          <a:ext cx="0" cy="0"/>
          <a:chOff x="0" y="0"/>
          <a:chExt cx="0" cy="0"/>
        </a:xfrm>
      </p:grpSpPr>
      <p:sp>
        <p:nvSpPr>
          <p:cNvPr id="243" name="Google Shape;243;p34"/>
          <p:cNvSpPr/>
          <p:nvPr/>
        </p:nvSpPr>
        <p:spPr>
          <a:xfrm>
            <a:off x="4572000" y="-7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cxnSp>
        <p:nvCxnSpPr>
          <p:cNvPr id="244" name="Google Shape;244;p34"/>
          <p:cNvCxnSpPr/>
          <p:nvPr/>
        </p:nvCxnSpPr>
        <p:spPr>
          <a:xfrm>
            <a:off x="5029675" y="4495503"/>
            <a:ext cx="540900" cy="0"/>
          </a:xfrm>
          <a:prstGeom prst="straightConnector1">
            <a:avLst/>
          </a:prstGeom>
          <a:noFill/>
          <a:ln cap="flat" cmpd="sng" w="38100">
            <a:solidFill>
              <a:srgbClr val="8E7CC3"/>
            </a:solidFill>
            <a:prstDash val="solid"/>
            <a:round/>
            <a:headEnd len="sm" w="sm" type="none"/>
            <a:tailEnd len="sm" w="sm" type="none"/>
          </a:ln>
        </p:spPr>
      </p:cxnSp>
      <p:sp>
        <p:nvSpPr>
          <p:cNvPr id="245" name="Google Shape;245;p34"/>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77C2"/>
              </a:buClr>
              <a:buSzPts val="3800"/>
              <a:buNone/>
              <a:defRPr sz="3800">
                <a:solidFill>
                  <a:srgbClr val="0077C2"/>
                </a:solidFill>
              </a:defRPr>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46" name="Google Shape;246;p34"/>
          <p:cNvSpPr txBox="1"/>
          <p:nvPr>
            <p:ph idx="1" type="subTitle"/>
          </p:nvPr>
        </p:nvSpPr>
        <p:spPr>
          <a:xfrm>
            <a:off x="265500" y="2956376"/>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47" name="Google Shape;247;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2"/>
              </a:buClr>
              <a:buSzPts val="1400"/>
              <a:buChar char="●"/>
              <a:defRPr>
                <a:solidFill>
                  <a:schemeClr val="dk2"/>
                </a:solidFill>
              </a:defRPr>
            </a:lvl1pPr>
            <a:lvl2pPr indent="-330200" lvl="1" marL="914400" rtl="0">
              <a:spcBef>
                <a:spcPts val="1600"/>
              </a:spcBef>
              <a:spcAft>
                <a:spcPts val="0"/>
              </a:spcAft>
              <a:buClr>
                <a:schemeClr val="accent3"/>
              </a:buClr>
              <a:buSzPts val="1600"/>
              <a:buChar char="○"/>
              <a:defRPr sz="1600">
                <a:solidFill>
                  <a:schemeClr val="accent3"/>
                </a:solidFill>
              </a:defRPr>
            </a:lvl2pPr>
            <a:lvl3pPr indent="-330200" lvl="2" marL="1371600" rtl="0">
              <a:spcBef>
                <a:spcPts val="1600"/>
              </a:spcBef>
              <a:spcAft>
                <a:spcPts val="0"/>
              </a:spcAft>
              <a:buClr>
                <a:schemeClr val="accent1"/>
              </a:buClr>
              <a:buSzPts val="1600"/>
              <a:buChar char="■"/>
              <a:defRPr sz="1600">
                <a:solidFill>
                  <a:schemeClr val="accent1"/>
                </a:solidFill>
              </a:defRPr>
            </a:lvl3pPr>
            <a:lvl4pPr indent="-330200" lvl="3" marL="1828800" rtl="0">
              <a:spcBef>
                <a:spcPts val="1600"/>
              </a:spcBef>
              <a:spcAft>
                <a:spcPts val="0"/>
              </a:spcAft>
              <a:buClr>
                <a:schemeClr val="accent2"/>
              </a:buClr>
              <a:buSzPts val="1600"/>
              <a:buChar char="●"/>
              <a:defRPr sz="1600">
                <a:solidFill>
                  <a:schemeClr val="accent2"/>
                </a:solidFill>
              </a:defRPr>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23850" lvl="6" marL="3200400" rtl="0">
              <a:spcBef>
                <a:spcPts val="1600"/>
              </a:spcBef>
              <a:spcAft>
                <a:spcPts val="0"/>
              </a:spcAft>
              <a:buSzPts val="1500"/>
              <a:buChar char="●"/>
              <a:defRPr sz="1500"/>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8" name="Google Shape;24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accent3"/>
        </a:solidFill>
      </p:bgPr>
    </p:bg>
    <p:spTree>
      <p:nvGrpSpPr>
        <p:cNvPr id="59" name="Shape 59"/>
        <p:cNvGrpSpPr/>
        <p:nvPr/>
      </p:nvGrpSpPr>
      <p:grpSpPr>
        <a:xfrm>
          <a:off x="0" y="0"/>
          <a:ext cx="0" cy="0"/>
          <a:chOff x="0" y="0"/>
          <a:chExt cx="0" cy="0"/>
        </a:xfrm>
      </p:grpSpPr>
      <p:sp>
        <p:nvSpPr>
          <p:cNvPr id="60" name="Google Shape;60;p5"/>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8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E5EA3"/>
              </a:buClr>
              <a:buSzPts val="1600"/>
              <a:buChar char="●"/>
              <a:defRPr sz="1600">
                <a:solidFill>
                  <a:srgbClr val="4E5EA3"/>
                </a:solidFill>
              </a:defRPr>
            </a:lvl1pPr>
            <a:lvl2pPr indent="-317500" lvl="1" marL="914400" rtl="0">
              <a:lnSpc>
                <a:spcPct val="115000"/>
              </a:lnSpc>
              <a:spcBef>
                <a:spcPts val="100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0077C2"/>
              </a:buClr>
              <a:buSzPts val="1400"/>
              <a:buChar char="■"/>
              <a:defRPr>
                <a:solidFill>
                  <a:srgbClr val="0077C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62" name="Google Shape;62;p5"/>
          <p:cNvGrpSpPr/>
          <p:nvPr/>
        </p:nvGrpSpPr>
        <p:grpSpPr>
          <a:xfrm>
            <a:off x="5294488" y="3923735"/>
            <a:ext cx="4559760" cy="2671715"/>
            <a:chOff x="5121838" y="4223660"/>
            <a:chExt cx="4559760" cy="2671715"/>
          </a:xfrm>
        </p:grpSpPr>
        <p:sp>
          <p:nvSpPr>
            <p:cNvPr id="63" name="Google Shape;63;p5"/>
            <p:cNvSpPr/>
            <p:nvPr/>
          </p:nvSpPr>
          <p:spPr>
            <a:xfrm flipH="1" rot="-8100000">
              <a:off x="6635820" y="4557558"/>
              <a:ext cx="1612203" cy="161220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flipH="1" rot="-8100000">
              <a:off x="5455737" y="4777235"/>
              <a:ext cx="1612203" cy="161220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rot="-8100000">
              <a:off x="7735497" y="4777235"/>
              <a:ext cx="1612203" cy="161220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flipH="1" rot="-8100000">
              <a:off x="6635820" y="4949273"/>
              <a:ext cx="1612203" cy="161220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5"/>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bg>
      <p:bgPr>
        <a:solidFill>
          <a:schemeClr val="lt2"/>
        </a:solidFill>
      </p:bgPr>
    </p:bg>
    <p:spTree>
      <p:nvGrpSpPr>
        <p:cNvPr id="68" name="Shape 68"/>
        <p:cNvGrpSpPr/>
        <p:nvPr/>
      </p:nvGrpSpPr>
      <p:grpSpPr>
        <a:xfrm>
          <a:off x="0" y="0"/>
          <a:ext cx="0" cy="0"/>
          <a:chOff x="0" y="0"/>
          <a:chExt cx="0" cy="0"/>
        </a:xfrm>
      </p:grpSpPr>
      <p:sp>
        <p:nvSpPr>
          <p:cNvPr id="69" name="Google Shape;69;p6"/>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6"/>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4E5EA3"/>
              </a:buClr>
              <a:buSzPts val="1600"/>
              <a:buChar char="●"/>
              <a:defRPr sz="1600">
                <a:solidFill>
                  <a:srgbClr val="4E5EA3"/>
                </a:solidFill>
              </a:defRPr>
            </a:lvl1pPr>
            <a:lvl2pPr indent="-317500" lvl="1" marL="914400" rtl="0">
              <a:lnSpc>
                <a:spcPct val="115000"/>
              </a:lnSpc>
              <a:spcBef>
                <a:spcPts val="1000"/>
              </a:spcBef>
              <a:spcAft>
                <a:spcPts val="0"/>
              </a:spcAft>
              <a:buClr>
                <a:schemeClr val="lt1"/>
              </a:buClr>
              <a:buSzPts val="1400"/>
              <a:buFont typeface="Barlow Medium"/>
              <a:buChar char="○"/>
              <a:defRPr>
                <a:solidFill>
                  <a:schemeClr val="lt1"/>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0077C2"/>
              </a:buClr>
              <a:buSzPts val="1400"/>
              <a:buChar char="■"/>
              <a:defRPr>
                <a:solidFill>
                  <a:srgbClr val="0077C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71" name="Google Shape;71;p6"/>
          <p:cNvGrpSpPr/>
          <p:nvPr/>
        </p:nvGrpSpPr>
        <p:grpSpPr>
          <a:xfrm>
            <a:off x="5294488" y="3923735"/>
            <a:ext cx="4559760" cy="2671715"/>
            <a:chOff x="5121838" y="4223660"/>
            <a:chExt cx="4559760" cy="2671715"/>
          </a:xfrm>
        </p:grpSpPr>
        <p:sp>
          <p:nvSpPr>
            <p:cNvPr id="72" name="Google Shape;72;p6"/>
            <p:cNvSpPr/>
            <p:nvPr/>
          </p:nvSpPr>
          <p:spPr>
            <a:xfrm flipH="1" rot="-8100000">
              <a:off x="6635820" y="4557558"/>
              <a:ext cx="1612203" cy="1612203"/>
            </a:xfrm>
            <a:prstGeom prst="roundRect">
              <a:avLst>
                <a:gd fmla="val 26193" name="adj"/>
              </a:avLst>
            </a:prstGeom>
            <a:solidFill>
              <a:srgbClr val="CAE1E2"/>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rot="-8100000">
              <a:off x="5455737" y="4777235"/>
              <a:ext cx="1612203" cy="1612203"/>
            </a:xfrm>
            <a:prstGeom prst="roundRect">
              <a:avLst>
                <a:gd fmla="val 26193" name="adj"/>
              </a:avLst>
            </a:prstGeom>
            <a:solidFill>
              <a:srgbClr val="F6E0B7"/>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rot="-8100000">
              <a:off x="7735497" y="4777235"/>
              <a:ext cx="1612203" cy="1612203"/>
            </a:xfrm>
            <a:prstGeom prst="roundRect">
              <a:avLst>
                <a:gd fmla="val 26193" name="adj"/>
              </a:avLst>
            </a:prstGeom>
            <a:solidFill>
              <a:srgbClr val="BCB6D1"/>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rot="-8100000">
              <a:off x="6635820" y="4949273"/>
              <a:ext cx="1612203" cy="1612203"/>
            </a:xfrm>
            <a:prstGeom prst="roundRect">
              <a:avLst>
                <a:gd fmla="val 26193" name="adj"/>
              </a:avLst>
            </a:prstGeom>
            <a:solidFill>
              <a:srgbClr val="F1B3BF"/>
            </a:solidFill>
            <a:ln>
              <a:noFill/>
            </a:ln>
            <a:effectLst>
              <a:outerShdw blurRad="257175"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6"/>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accent1"/>
        </a:solidFill>
      </p:bgPr>
    </p:bg>
    <p:spTree>
      <p:nvGrpSpPr>
        <p:cNvPr id="77" name="Shape 77"/>
        <p:cNvGrpSpPr/>
        <p:nvPr/>
      </p:nvGrpSpPr>
      <p:grpSpPr>
        <a:xfrm>
          <a:off x="0" y="0"/>
          <a:ext cx="0" cy="0"/>
          <a:chOff x="0" y="0"/>
          <a:chExt cx="0" cy="0"/>
        </a:xfrm>
      </p:grpSpPr>
      <p:sp>
        <p:nvSpPr>
          <p:cNvPr id="78" name="Google Shape;78;p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E5EA3"/>
              </a:buClr>
              <a:buSzPts val="2800"/>
              <a:buNone/>
              <a:defRPr>
                <a:solidFill>
                  <a:srgbClr val="4E5EA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7"/>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CB949F"/>
              </a:buClr>
              <a:buSzPts val="1600"/>
              <a:buChar char="●"/>
              <a:defRPr sz="1600">
                <a:solidFill>
                  <a:srgbClr val="CB949F"/>
                </a:solidFill>
              </a:defRPr>
            </a:lvl1pPr>
            <a:lvl2pPr indent="-317500" lvl="1" marL="914400" rtl="0">
              <a:lnSpc>
                <a:spcPct val="115000"/>
              </a:lnSpc>
              <a:spcBef>
                <a:spcPts val="1000"/>
              </a:spcBef>
              <a:spcAft>
                <a:spcPts val="0"/>
              </a:spcAft>
              <a:buClr>
                <a:srgbClr val="93C47D"/>
              </a:buClr>
              <a:buSzPts val="1400"/>
              <a:buFont typeface="Barlow Medium"/>
              <a:buChar char="○"/>
              <a:defRPr>
                <a:solidFill>
                  <a:srgbClr val="93C47D"/>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0077C2"/>
              </a:buClr>
              <a:buSzPts val="1400"/>
              <a:buChar char="■"/>
              <a:defRPr>
                <a:solidFill>
                  <a:srgbClr val="0077C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0" name="Google Shape;80;p7"/>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2">
  <p:cSld name="TITLE_AND_BODY_1_1_2">
    <p:bg>
      <p:bgPr>
        <a:solidFill>
          <a:schemeClr val="accent2"/>
        </a:solid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8"/>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rgbClr val="0077C2"/>
              </a:buClr>
              <a:buSzPts val="1600"/>
              <a:buChar char="●"/>
              <a:defRPr sz="1600">
                <a:solidFill>
                  <a:srgbClr val="0077C2"/>
                </a:solidFill>
              </a:defRPr>
            </a:lvl1pPr>
            <a:lvl2pPr indent="-317500" lvl="1" marL="914400" rtl="0">
              <a:lnSpc>
                <a:spcPct val="115000"/>
              </a:lnSpc>
              <a:spcBef>
                <a:spcPts val="10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CB949F"/>
              </a:buClr>
              <a:buSzPts val="1400"/>
              <a:buChar char="■"/>
              <a:defRPr>
                <a:solidFill>
                  <a:srgbClr val="CB949F"/>
                </a:solidFill>
              </a:defRPr>
            </a:lvl3pPr>
            <a:lvl4pPr indent="-317500" lvl="3" marL="1828800" rtl="0">
              <a:lnSpc>
                <a:spcPct val="115000"/>
              </a:lnSpc>
              <a:spcBef>
                <a:spcPts val="0"/>
              </a:spcBef>
              <a:spcAft>
                <a:spcPts val="0"/>
              </a:spcAft>
              <a:buClr>
                <a:srgbClr val="FEFEFE"/>
              </a:buClr>
              <a:buSzPts val="1400"/>
              <a:buChar char="●"/>
              <a:defRPr>
                <a:solidFill>
                  <a:srgbClr val="FEFEFE"/>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4" name="Google Shape;84;p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dk2"/>
        </a:solidFill>
      </p:bgPr>
    </p:bg>
    <p:spTree>
      <p:nvGrpSpPr>
        <p:cNvPr id="85" name="Shape 85"/>
        <p:cNvGrpSpPr/>
        <p:nvPr/>
      </p:nvGrpSpPr>
      <p:grpSpPr>
        <a:xfrm>
          <a:off x="0" y="0"/>
          <a:ext cx="0" cy="0"/>
          <a:chOff x="0" y="0"/>
          <a:chExt cx="0" cy="0"/>
        </a:xfrm>
      </p:grpSpPr>
      <p:sp>
        <p:nvSpPr>
          <p:cNvPr id="86" name="Google Shape;86;p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6D9EEB"/>
              </a:buClr>
              <a:buSzPts val="2800"/>
              <a:buNone/>
              <a:defRPr>
                <a:solidFill>
                  <a:srgbClr val="6D9EEB"/>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9"/>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1"/>
              </a:buClr>
              <a:buSzPts val="1600"/>
              <a:buChar char="●"/>
              <a:defRPr sz="1600">
                <a:solidFill>
                  <a:schemeClr val="dk1"/>
                </a:solidFill>
              </a:defRPr>
            </a:lvl1pPr>
            <a:lvl2pPr indent="-317500" lvl="1" marL="914400" rtl="0">
              <a:lnSpc>
                <a:spcPct val="115000"/>
              </a:lnSpc>
              <a:spcBef>
                <a:spcPts val="1000"/>
              </a:spcBef>
              <a:spcAft>
                <a:spcPts val="0"/>
              </a:spcAft>
              <a:buClr>
                <a:srgbClr val="93C47D"/>
              </a:buClr>
              <a:buSzPts val="1400"/>
              <a:buFont typeface="Barlow Medium"/>
              <a:buChar char="○"/>
              <a:defRPr>
                <a:solidFill>
                  <a:srgbClr val="93C47D"/>
                </a:solidFill>
                <a:latin typeface="Barlow Medium"/>
                <a:ea typeface="Barlow Medium"/>
                <a:cs typeface="Barlow Medium"/>
                <a:sym typeface="Barlow Medium"/>
              </a:defRPr>
            </a:lvl2pPr>
            <a:lvl3pPr indent="-317500" lvl="2" marL="1371600" rtl="0">
              <a:lnSpc>
                <a:spcPct val="115000"/>
              </a:lnSpc>
              <a:spcBef>
                <a:spcPts val="0"/>
              </a:spcBef>
              <a:spcAft>
                <a:spcPts val="0"/>
              </a:spcAft>
              <a:buClr>
                <a:srgbClr val="0077C2"/>
              </a:buClr>
              <a:buSzPts val="1400"/>
              <a:buChar char="■"/>
              <a:defRPr>
                <a:solidFill>
                  <a:srgbClr val="0077C2"/>
                </a:solidFill>
              </a:defRPr>
            </a:lvl3pPr>
            <a:lvl4pPr indent="-317500" lvl="3" marL="1828800" rtl="0">
              <a:lnSpc>
                <a:spcPct val="115000"/>
              </a:lnSpc>
              <a:spcBef>
                <a:spcPts val="0"/>
              </a:spcBef>
              <a:spcAft>
                <a:spcPts val="0"/>
              </a:spcAft>
              <a:buClr>
                <a:schemeClr val="accent4"/>
              </a:buClr>
              <a:buSzPts val="1400"/>
              <a:buChar char="●"/>
              <a:defRPr>
                <a:solidFill>
                  <a:schemeClr val="accent4"/>
                </a:solidFill>
              </a:defRPr>
            </a:lvl4pPr>
            <a:lvl5pPr indent="-317500" lvl="4" marL="2286000" rtl="0">
              <a:lnSpc>
                <a:spcPct val="115000"/>
              </a:lnSpc>
              <a:spcBef>
                <a:spcPts val="0"/>
              </a:spcBef>
              <a:spcAft>
                <a:spcPts val="0"/>
              </a:spcAft>
              <a:buClr>
                <a:srgbClr val="C27BA0"/>
              </a:buClr>
              <a:buSzPts val="1400"/>
              <a:buChar char="○"/>
              <a:defRPr>
                <a:solidFill>
                  <a:srgbClr val="C27BA0"/>
                </a:solidFill>
              </a:defRPr>
            </a:lvl5pPr>
            <a:lvl6pPr indent="-317500" lvl="5" marL="2743200" rtl="0">
              <a:lnSpc>
                <a:spcPct val="115000"/>
              </a:lnSpc>
              <a:spcBef>
                <a:spcPts val="0"/>
              </a:spcBef>
              <a:spcAft>
                <a:spcPts val="0"/>
              </a:spcAft>
              <a:buClr>
                <a:srgbClr val="4E5EA3"/>
              </a:buClr>
              <a:buSzPts val="1400"/>
              <a:buChar char="■"/>
              <a:defRPr>
                <a:solidFill>
                  <a:srgbClr val="4E5EA3"/>
                </a:solidFill>
              </a:defRPr>
            </a:lvl6pPr>
            <a:lvl7pPr indent="-317500" lvl="6" marL="3200400" rtl="0">
              <a:lnSpc>
                <a:spcPct val="115000"/>
              </a:lnSpc>
              <a:spcBef>
                <a:spcPts val="0"/>
              </a:spcBef>
              <a:spcAft>
                <a:spcPts val="0"/>
              </a:spcAft>
              <a:buClr>
                <a:srgbClr val="F9CB9C"/>
              </a:buClr>
              <a:buSzPts val="1400"/>
              <a:buChar char="●"/>
              <a:defRPr>
                <a:solidFill>
                  <a:srgbClr val="F9CB9C"/>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8" name="Google Shape;88;p9"/>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89" name="Shape 89"/>
        <p:cNvGrpSpPr/>
        <p:nvPr/>
      </p:nvGrpSpPr>
      <p:grpSpPr>
        <a:xfrm>
          <a:off x="0" y="0"/>
          <a:ext cx="0" cy="0"/>
          <a:chOff x="0" y="0"/>
          <a:chExt cx="0" cy="0"/>
        </a:xfrm>
      </p:grpSpPr>
      <p:sp>
        <p:nvSpPr>
          <p:cNvPr id="90" name="Google Shape;90;p10"/>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 name="Google Shape;91;p10"/>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 name="Google Shape;92;p10"/>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0"/>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0"/>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1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clonica"/>
              <a:buNone/>
              <a:defRPr sz="2800">
                <a:solidFill>
                  <a:schemeClr val="dk1"/>
                </a:solidFill>
                <a:latin typeface="Aclonica"/>
                <a:ea typeface="Aclonica"/>
                <a:cs typeface="Aclonica"/>
                <a:sym typeface="Aclonic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5"/>
              </a:buClr>
              <a:buSzPts val="1400"/>
              <a:buFont typeface="Barlow"/>
              <a:buChar char="●"/>
              <a:defRPr>
                <a:solidFill>
                  <a:schemeClr val="accent5"/>
                </a:solidFill>
                <a:latin typeface="Barlow"/>
                <a:ea typeface="Barlow"/>
                <a:cs typeface="Barlow"/>
                <a:sym typeface="Barlow"/>
              </a:defRPr>
            </a:lvl1pPr>
            <a:lvl2pPr indent="-317500" lvl="1" marL="9144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2pPr>
            <a:lvl3pPr indent="-317500" lvl="2" marL="13716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3pPr>
            <a:lvl4pPr indent="-317500" lvl="3" marL="18288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4pPr>
            <a:lvl5pPr indent="-317500" lvl="4" marL="22860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5pPr>
            <a:lvl6pPr indent="-317500" lvl="5" marL="27432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6pPr>
            <a:lvl7pPr indent="-317500" lvl="6" marL="32004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7pPr>
            <a:lvl8pPr indent="-317500" lvl="7" marL="3657600">
              <a:lnSpc>
                <a:spcPct val="100000"/>
              </a:lnSpc>
              <a:spcBef>
                <a:spcPts val="1600"/>
              </a:spcBef>
              <a:spcAft>
                <a:spcPts val="0"/>
              </a:spcAft>
              <a:buClr>
                <a:schemeClr val="accent5"/>
              </a:buClr>
              <a:buSzPts val="1400"/>
              <a:buFont typeface="Barlow"/>
              <a:buChar char="○"/>
              <a:defRPr>
                <a:solidFill>
                  <a:schemeClr val="accent5"/>
                </a:solidFill>
                <a:latin typeface="Barlow"/>
                <a:ea typeface="Barlow"/>
                <a:cs typeface="Barlow"/>
                <a:sym typeface="Barlow"/>
              </a:defRPr>
            </a:lvl8pPr>
            <a:lvl9pPr indent="-317500" lvl="8" marL="4114800">
              <a:lnSpc>
                <a:spcPct val="100000"/>
              </a:lnSpc>
              <a:spcBef>
                <a:spcPts val="1600"/>
              </a:spcBef>
              <a:spcAft>
                <a:spcPts val="1600"/>
              </a:spcAft>
              <a:buClr>
                <a:schemeClr val="accent5"/>
              </a:buClr>
              <a:buSzPts val="1400"/>
              <a:buFont typeface="Barlow"/>
              <a:buChar char="■"/>
              <a:defRPr>
                <a:solidFill>
                  <a:schemeClr val="accent5"/>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29.jp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en.wikipedia.org/wiki/Cellular_network" TargetMode="External"/><Relationship Id="rId4" Type="http://schemas.openxmlformats.org/officeDocument/2006/relationships/hyperlink" Target="https://www.wired.com/2016/04/the-critical-hole-at-the-heart-of-cell-phone-infrastructure/" TargetMode="External"/><Relationship Id="rId9" Type="http://schemas.openxmlformats.org/officeDocument/2006/relationships/hyperlink" Target="https://sec.cloudapps.cisco.com/security/center/content/CiscoSecurityAdvisory/cisco-sa-20160621-asr" TargetMode="External"/><Relationship Id="rId5" Type="http://schemas.openxmlformats.org/officeDocument/2006/relationships/hyperlink" Target="https://blog.adaptivemobile.com/author/cathal-mcdaid" TargetMode="External"/><Relationship Id="rId6" Type="http://schemas.openxmlformats.org/officeDocument/2006/relationships/hyperlink" Target="https://blog.adaptivemobile.com/russia-ukraine-telecom-monitoring" TargetMode="External"/><Relationship Id="rId7" Type="http://schemas.openxmlformats.org/officeDocument/2006/relationships/hyperlink" Target="https://www.cnvd.org.cn/flaw/show/CNVD-2014-00546" TargetMode="External"/><Relationship Id="rId8" Type="http://schemas.openxmlformats.org/officeDocument/2006/relationships/hyperlink" Target="https://www.cisco.com/c/en/us/support/docs/csa/cisco-sa-cisco-pdng-dos-KmzwEy2Q.html" TargetMode="External"/><Relationship Id="rId11" Type="http://schemas.openxmlformats.org/officeDocument/2006/relationships/hyperlink" Target="https://www.p1sec.com/corp/category/p1-security/" TargetMode="External"/><Relationship Id="rId10" Type="http://schemas.openxmlformats.org/officeDocument/2006/relationships/hyperlink" Target="https://www.cybersecuritydive.com/news/5g-security-breaches/636693/" TargetMode="External"/><Relationship Id="rId13" Type="http://schemas.openxmlformats.org/officeDocument/2006/relationships/hyperlink" Target="https://www.p1sec.com/corp/category/p1-security/" TargetMode="External"/><Relationship Id="rId12" Type="http://schemas.openxmlformats.org/officeDocument/2006/relationships/hyperlink" Target="https://networksimulationtools.com/5g-network-attacks-projects/" TargetMode="External"/><Relationship Id="rId14" Type="http://schemas.openxmlformats.org/officeDocument/2006/relationships/hyperlink" Target="https://homepage.divms.uiowa.edu/~comarhaider/publications/LTE-torpedo-NDSS19.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citeseerx.ist.psu.edu/document?repid=rep1&amp;type=pdf&amp;doi=cb5197dfceb76fe6ac37909c6ef935285f9e0cc7" TargetMode="External"/><Relationship Id="rId4" Type="http://schemas.openxmlformats.org/officeDocument/2006/relationships/hyperlink" Target="https://support.zte.com.cn/support/news/LoopholeInfoDetail.aspx?newsId=1010203" TargetMode="External"/><Relationship Id="rId9" Type="http://schemas.openxmlformats.org/officeDocument/2006/relationships/hyperlink" Target="https://resources.infosecinstitute.com/topics/hacking/cheating-voip-security-by-flooding-the-sip/" TargetMode="External"/><Relationship Id="rId5" Type="http://schemas.openxmlformats.org/officeDocument/2006/relationships/hyperlink" Target="https://www.pentestpartners.com/security-blog/zte-mf910-an-end-of-life-router-running-lots-of-vivacious-hidden-code/" TargetMode="External"/><Relationship Id="rId6" Type="http://schemas.openxmlformats.org/officeDocument/2006/relationships/hyperlink" Target="https://conference.hitb.org/hitbsecconf2013ams/materials/D1T2%20-%20Philippe%20Langlois%20-%20Hacking%20HLR%20HSS%20and%20MME%20Core%20Network%20Elements.pdf" TargetMode="External"/><Relationship Id="rId7" Type="http://schemas.openxmlformats.org/officeDocument/2006/relationships/hyperlink" Target="https://thehackernews.com/2018/03/4g-lte-network-hacking.html" TargetMode="External"/><Relationship Id="rId8" Type="http://schemas.openxmlformats.org/officeDocument/2006/relationships/hyperlink" Target="https://syssec.kaist.ac.kr/pub/2018/hong_ndss_2018.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i.blackhat.com/USA-19/Wednesday/us-19-Shaik-New-Vulnerabilities-In-5G-Networks-wp.pdf" TargetMode="External"/><Relationship Id="rId4" Type="http://schemas.openxmlformats.org/officeDocument/2006/relationships/hyperlink" Target="https://www.cnvd.org.cn/flaw/show/CNVD-2010-0844" TargetMode="External"/><Relationship Id="rId9" Type="http://schemas.openxmlformats.org/officeDocument/2006/relationships/hyperlink" Target="https://i.blackhat.com/USA-19/Wednesday/us-19-Shaik-New-Vulnerabilities-In-5G-Networks-wp.pdf" TargetMode="External"/><Relationship Id="rId5" Type="http://schemas.openxmlformats.org/officeDocument/2006/relationships/hyperlink" Target="https://www.cnvd.org.cn/flaw/show/CNVD-2020-71678" TargetMode="External"/><Relationship Id="rId6" Type="http://schemas.openxmlformats.org/officeDocument/2006/relationships/hyperlink" Target="https://sec.cloudapps.cisco.com/security/center/content/CiscoSecurityAdvisory/Cisco-SA-20150619-CVE-2015-4201" TargetMode="External"/><Relationship Id="rId7" Type="http://schemas.openxmlformats.org/officeDocument/2006/relationships/hyperlink" Target="https://www.mpirical.com/" TargetMode="External"/><Relationship Id="rId8" Type="http://schemas.openxmlformats.org/officeDocument/2006/relationships/hyperlink" Target="https://www.cisa.gov/news-events/alerts/2023/07/17/nsa-cisa-release-guidance-security-considerations-5g-network-slicing" TargetMode="External"/><Relationship Id="rId11" Type="http://schemas.openxmlformats.org/officeDocument/2006/relationships/hyperlink" Target="https://support.zte.com.cn/support/news/LoopholeInfoDetail.aspx?newsId=1010203" TargetMode="External"/><Relationship Id="rId10" Type="http://schemas.openxmlformats.org/officeDocument/2006/relationships/hyperlink" Target="https://www.cisa.gov/news-events/alerts/2023/07/17/nsa-cisa-release-guidance-security-considerations-5g-network-slicing" TargetMode="External"/><Relationship Id="rId12" Type="http://schemas.openxmlformats.org/officeDocument/2006/relationships/hyperlink" Target="https://media.defense.gov/2021/May/10/2002637751/-1/-1/1/POTENTIAL%20THREAT%20VECTORS%20TO%205G%20INFRASTRUCTUR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ctrTitle"/>
          </p:nvPr>
        </p:nvSpPr>
        <p:spPr>
          <a:xfrm>
            <a:off x="1680300" y="1248400"/>
            <a:ext cx="5783400" cy="13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480"/>
              <a:t>Ain’t  Nothin’ but a G Thang</a:t>
            </a:r>
            <a:endParaRPr sz="4480"/>
          </a:p>
          <a:p>
            <a:pPr indent="0" lvl="0" marL="0" rtl="0" algn="ctr">
              <a:spcBef>
                <a:spcPts val="0"/>
              </a:spcBef>
              <a:spcAft>
                <a:spcPts val="0"/>
              </a:spcAft>
              <a:buSzPts val="990"/>
              <a:buNone/>
            </a:pPr>
            <a:r>
              <a:rPr lang="en" sz="2080"/>
              <a:t>The Evolution of Cellular Networks</a:t>
            </a:r>
            <a:endParaRPr sz="2080"/>
          </a:p>
        </p:txBody>
      </p:sp>
      <p:sp>
        <p:nvSpPr>
          <p:cNvPr id="254" name="Google Shape;254;p35"/>
          <p:cNvSpPr txBox="1"/>
          <p:nvPr>
            <p:ph idx="1" type="subTitle"/>
          </p:nvPr>
        </p:nvSpPr>
        <p:spPr>
          <a:xfrm>
            <a:off x="1680300" y="2846250"/>
            <a:ext cx="5783400" cy="12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83"/>
              <a:t>Tracy Mosley</a:t>
            </a:r>
            <a:endParaRPr sz="3083"/>
          </a:p>
          <a:p>
            <a:pPr indent="0" lvl="0" marL="0" rtl="0" algn="ctr">
              <a:spcBef>
                <a:spcPts val="0"/>
              </a:spcBef>
              <a:spcAft>
                <a:spcPts val="0"/>
              </a:spcAft>
              <a:buNone/>
            </a:pPr>
            <a:r>
              <a:rPr lang="en" sz="1700"/>
              <a:t>      </a:t>
            </a:r>
            <a:r>
              <a:rPr lang="en" sz="1700"/>
              <a:t>hackerpinup</a:t>
            </a:r>
            <a:endParaRPr sz="1700"/>
          </a:p>
          <a:p>
            <a:pPr indent="0" lvl="0" marL="0" rtl="0" algn="ctr">
              <a:spcBef>
                <a:spcPts val="0"/>
              </a:spcBef>
              <a:spcAft>
                <a:spcPts val="0"/>
              </a:spcAft>
              <a:buNone/>
            </a:pPr>
            <a:r>
              <a:rPr lang="en" sz="1700"/>
              <a:t>      hackerpinup@infosec.exchange</a:t>
            </a:r>
            <a:endParaRPr sz="1700"/>
          </a:p>
        </p:txBody>
      </p:sp>
      <p:pic>
        <p:nvPicPr>
          <p:cNvPr id="255" name="Google Shape;255;p35"/>
          <p:cNvPicPr preferRelativeResize="0"/>
          <p:nvPr/>
        </p:nvPicPr>
        <p:blipFill>
          <a:blip r:embed="rId3">
            <a:alphaModFix/>
          </a:blip>
          <a:stretch>
            <a:fillRect/>
          </a:stretch>
        </p:blipFill>
        <p:spPr>
          <a:xfrm>
            <a:off x="2940208" y="3799775"/>
            <a:ext cx="227667" cy="244525"/>
          </a:xfrm>
          <a:prstGeom prst="rect">
            <a:avLst/>
          </a:prstGeom>
          <a:noFill/>
          <a:ln>
            <a:noFill/>
          </a:ln>
        </p:spPr>
      </p:pic>
      <p:pic>
        <p:nvPicPr>
          <p:cNvPr id="256" name="Google Shape;256;p35"/>
          <p:cNvPicPr preferRelativeResize="0"/>
          <p:nvPr/>
        </p:nvPicPr>
        <p:blipFill>
          <a:blip r:embed="rId4">
            <a:alphaModFix/>
          </a:blip>
          <a:stretch>
            <a:fillRect/>
          </a:stretch>
        </p:blipFill>
        <p:spPr>
          <a:xfrm>
            <a:off x="3840775" y="3482550"/>
            <a:ext cx="255600" cy="210376"/>
          </a:xfrm>
          <a:prstGeom prst="rect">
            <a:avLst/>
          </a:prstGeom>
          <a:noFill/>
          <a:ln>
            <a:noFill/>
          </a:ln>
        </p:spPr>
      </p:pic>
      <p:sp>
        <p:nvSpPr>
          <p:cNvPr id="257" name="Google Shape;257;p35"/>
          <p:cNvSpPr txBox="1"/>
          <p:nvPr/>
        </p:nvSpPr>
        <p:spPr>
          <a:xfrm>
            <a:off x="7596750" y="4743300"/>
            <a:ext cx="26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E7CC3"/>
                </a:solidFill>
              </a:rPr>
              <a:t>DEFCON 31</a:t>
            </a:r>
            <a:endParaRPr>
              <a:solidFill>
                <a:srgbClr val="8E7CC3"/>
              </a:solidFill>
            </a:endParaRPr>
          </a:p>
        </p:txBody>
      </p:sp>
      <p:grpSp>
        <p:nvGrpSpPr>
          <p:cNvPr id="258" name="Google Shape;258;p35"/>
          <p:cNvGrpSpPr/>
          <p:nvPr/>
        </p:nvGrpSpPr>
        <p:grpSpPr>
          <a:xfrm flipH="1">
            <a:off x="551789" y="1415141"/>
            <a:ext cx="571557" cy="541611"/>
            <a:chOff x="605925" y="1677875"/>
            <a:chExt cx="517433" cy="490323"/>
          </a:xfrm>
        </p:grpSpPr>
        <p:sp>
          <p:nvSpPr>
            <p:cNvPr id="259" name="Google Shape;259;p35"/>
            <p:cNvSpPr/>
            <p:nvPr/>
          </p:nvSpPr>
          <p:spPr>
            <a:xfrm>
              <a:off x="605925" y="1966338"/>
              <a:ext cx="201860" cy="201860"/>
            </a:xfrm>
            <a:custGeom>
              <a:rect b="b" l="l" r="r" t="t"/>
              <a:pathLst>
                <a:path extrusionOk="0" h="4826" w="4826">
                  <a:moveTo>
                    <a:pt x="2429" y="1"/>
                  </a:moveTo>
                  <a:cubicBezTo>
                    <a:pt x="1878" y="1005"/>
                    <a:pt x="1036" y="1846"/>
                    <a:pt x="0" y="2397"/>
                  </a:cubicBezTo>
                  <a:cubicBezTo>
                    <a:pt x="1036" y="2947"/>
                    <a:pt x="1878" y="3789"/>
                    <a:pt x="2429" y="4826"/>
                  </a:cubicBezTo>
                  <a:cubicBezTo>
                    <a:pt x="2979" y="3789"/>
                    <a:pt x="3821" y="2947"/>
                    <a:pt x="4825" y="2397"/>
                  </a:cubicBezTo>
                  <a:cubicBezTo>
                    <a:pt x="3821" y="1846"/>
                    <a:pt x="2979" y="1005"/>
                    <a:pt x="242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813124" y="1677875"/>
              <a:ext cx="310235" cy="311573"/>
            </a:xfrm>
            <a:custGeom>
              <a:rect b="b" l="l" r="r" t="t"/>
              <a:pathLst>
                <a:path extrusionOk="0" h="7449" w="7417">
                  <a:moveTo>
                    <a:pt x="3692" y="0"/>
                  </a:moveTo>
                  <a:cubicBezTo>
                    <a:pt x="2850" y="1587"/>
                    <a:pt x="1555" y="2882"/>
                    <a:pt x="1" y="3724"/>
                  </a:cubicBezTo>
                  <a:cubicBezTo>
                    <a:pt x="1555" y="4598"/>
                    <a:pt x="2850" y="5861"/>
                    <a:pt x="3692" y="7448"/>
                  </a:cubicBezTo>
                  <a:cubicBezTo>
                    <a:pt x="4567" y="5861"/>
                    <a:pt x="5862" y="4566"/>
                    <a:pt x="7416" y="3724"/>
                  </a:cubicBezTo>
                  <a:cubicBezTo>
                    <a:pt x="5862" y="2882"/>
                    <a:pt x="4567" y="1587"/>
                    <a:pt x="369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5"/>
          <p:cNvGrpSpPr/>
          <p:nvPr/>
        </p:nvGrpSpPr>
        <p:grpSpPr>
          <a:xfrm>
            <a:off x="7886641" y="1778876"/>
            <a:ext cx="571557" cy="540178"/>
            <a:chOff x="8078976" y="1716063"/>
            <a:chExt cx="517433" cy="489026"/>
          </a:xfrm>
        </p:grpSpPr>
        <p:sp>
          <p:nvSpPr>
            <p:cNvPr id="262" name="Google Shape;262;p35"/>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pic>
        <p:nvPicPr>
          <p:cNvPr id="352" name="Google Shape;352;p44"/>
          <p:cNvPicPr preferRelativeResize="0"/>
          <p:nvPr/>
        </p:nvPicPr>
        <p:blipFill>
          <a:blip r:embed="rId3">
            <a:alphaModFix/>
          </a:blip>
          <a:stretch>
            <a:fillRect/>
          </a:stretch>
        </p:blipFill>
        <p:spPr>
          <a:xfrm>
            <a:off x="599025" y="1748375"/>
            <a:ext cx="1062850" cy="1890450"/>
          </a:xfrm>
          <a:prstGeom prst="rect">
            <a:avLst/>
          </a:prstGeom>
          <a:noFill/>
          <a:ln>
            <a:noFill/>
          </a:ln>
        </p:spPr>
      </p:pic>
      <p:pic>
        <p:nvPicPr>
          <p:cNvPr id="353" name="Google Shape;353;p44"/>
          <p:cNvPicPr preferRelativeResize="0"/>
          <p:nvPr/>
        </p:nvPicPr>
        <p:blipFill>
          <a:blip r:embed="rId4">
            <a:alphaModFix/>
          </a:blip>
          <a:stretch>
            <a:fillRect/>
          </a:stretch>
        </p:blipFill>
        <p:spPr>
          <a:xfrm>
            <a:off x="2167975" y="631738"/>
            <a:ext cx="2360800" cy="3880026"/>
          </a:xfrm>
          <a:prstGeom prst="rect">
            <a:avLst/>
          </a:prstGeom>
          <a:noFill/>
          <a:ln>
            <a:noFill/>
          </a:ln>
        </p:spPr>
      </p:pic>
      <p:pic>
        <p:nvPicPr>
          <p:cNvPr id="354" name="Google Shape;354;p44"/>
          <p:cNvPicPr preferRelativeResize="0"/>
          <p:nvPr/>
        </p:nvPicPr>
        <p:blipFill>
          <a:blip r:embed="rId5">
            <a:alphaModFix/>
          </a:blip>
          <a:stretch>
            <a:fillRect/>
          </a:stretch>
        </p:blipFill>
        <p:spPr>
          <a:xfrm>
            <a:off x="5308377" y="926876"/>
            <a:ext cx="3011674" cy="353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486300" y="858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2G - GSM</a:t>
            </a:r>
            <a:endParaRPr/>
          </a:p>
        </p:txBody>
      </p:sp>
      <p:sp>
        <p:nvSpPr>
          <p:cNvPr id="360" name="Google Shape;360;p45"/>
          <p:cNvSpPr txBox="1"/>
          <p:nvPr/>
        </p:nvSpPr>
        <p:spPr>
          <a:xfrm>
            <a:off x="4133250" y="1112552"/>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pic>
        <p:nvPicPr>
          <p:cNvPr id="361" name="Google Shape;361;p45"/>
          <p:cNvPicPr preferRelativeResize="0"/>
          <p:nvPr/>
        </p:nvPicPr>
        <p:blipFill>
          <a:blip r:embed="rId3">
            <a:alphaModFix/>
          </a:blip>
          <a:stretch>
            <a:fillRect/>
          </a:stretch>
        </p:blipFill>
        <p:spPr>
          <a:xfrm>
            <a:off x="1409987" y="946313"/>
            <a:ext cx="6324024" cy="3828725"/>
          </a:xfrm>
          <a:prstGeom prst="rect">
            <a:avLst/>
          </a:prstGeom>
          <a:noFill/>
          <a:ln>
            <a:noFill/>
          </a:ln>
        </p:spPr>
      </p:pic>
      <p:sp>
        <p:nvSpPr>
          <p:cNvPr id="362" name="Google Shape;362;p45"/>
          <p:cNvSpPr/>
          <p:nvPr/>
        </p:nvSpPr>
        <p:spPr>
          <a:xfrm>
            <a:off x="4010250" y="656350"/>
            <a:ext cx="4080000" cy="44007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txBox="1"/>
          <p:nvPr/>
        </p:nvSpPr>
        <p:spPr>
          <a:xfrm>
            <a:off x="6740400" y="4659925"/>
            <a:ext cx="17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Core Network</a:t>
            </a:r>
            <a:endParaRPr b="1">
              <a:solidFill>
                <a:srgbClr val="6AA84F"/>
              </a:solidFill>
            </a:endParaRPr>
          </a:p>
        </p:txBody>
      </p:sp>
      <p:sp>
        <p:nvSpPr>
          <p:cNvPr id="364" name="Google Shape;364;p45"/>
          <p:cNvSpPr txBox="1"/>
          <p:nvPr/>
        </p:nvSpPr>
        <p:spPr>
          <a:xfrm>
            <a:off x="4010250" y="6563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365" name="Google Shape;365;p45"/>
          <p:cNvSpPr txBox="1"/>
          <p:nvPr/>
        </p:nvSpPr>
        <p:spPr>
          <a:xfrm>
            <a:off x="4572000" y="6563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a:t>
            </a:r>
            <a:r>
              <a:rPr lang="en"/>
              <a:t>R</a:t>
            </a:r>
            <a:endParaRPr/>
          </a:p>
        </p:txBody>
      </p:sp>
      <p:sp>
        <p:nvSpPr>
          <p:cNvPr id="366" name="Google Shape;366;p45"/>
          <p:cNvSpPr txBox="1"/>
          <p:nvPr/>
        </p:nvSpPr>
        <p:spPr>
          <a:xfrm>
            <a:off x="5066100" y="30018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367" name="Google Shape;367;p45"/>
          <p:cNvSpPr txBox="1"/>
          <p:nvPr/>
        </p:nvSpPr>
        <p:spPr>
          <a:xfrm>
            <a:off x="5722200" y="30018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t>
            </a:r>
            <a:r>
              <a:rPr lang="en"/>
              <a:t>LR</a:t>
            </a:r>
            <a:endParaRPr/>
          </a:p>
        </p:txBody>
      </p:sp>
      <p:sp>
        <p:nvSpPr>
          <p:cNvPr id="368" name="Google Shape;368;p45"/>
          <p:cNvSpPr txBox="1"/>
          <p:nvPr/>
        </p:nvSpPr>
        <p:spPr>
          <a:xfrm>
            <a:off x="5066100" y="33081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sp>
        <p:nvSpPr>
          <p:cNvPr id="369" name="Google Shape;369;p45"/>
          <p:cNvSpPr txBox="1"/>
          <p:nvPr/>
        </p:nvSpPr>
        <p:spPr>
          <a:xfrm>
            <a:off x="5722200" y="33081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370" name="Google Shape;370;p45"/>
          <p:cNvSpPr txBox="1"/>
          <p:nvPr/>
        </p:nvSpPr>
        <p:spPr>
          <a:xfrm>
            <a:off x="4572000" y="111255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371" name="Google Shape;371;p45"/>
          <p:cNvSpPr/>
          <p:nvPr/>
        </p:nvSpPr>
        <p:spPr>
          <a:xfrm>
            <a:off x="986150" y="1811775"/>
            <a:ext cx="717600" cy="5727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72" name="Google Shape;372;p45"/>
          <p:cNvSpPr txBox="1"/>
          <p:nvPr/>
        </p:nvSpPr>
        <p:spPr>
          <a:xfrm>
            <a:off x="886700" y="2263950"/>
            <a:ext cx="91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CB6D1"/>
                </a:solidFill>
              </a:rPr>
              <a:t>Mobile</a:t>
            </a:r>
            <a:endParaRPr b="1">
              <a:solidFill>
                <a:srgbClr val="BCB6D1"/>
              </a:solidFill>
            </a:endParaRPr>
          </a:p>
          <a:p>
            <a:pPr indent="0" lvl="0" marL="0" rtl="0" algn="l">
              <a:spcBef>
                <a:spcPts val="0"/>
              </a:spcBef>
              <a:spcAft>
                <a:spcPts val="0"/>
              </a:spcAft>
              <a:buNone/>
            </a:pPr>
            <a:r>
              <a:rPr b="1" lang="en">
                <a:solidFill>
                  <a:srgbClr val="BCB6D1"/>
                </a:solidFill>
              </a:rPr>
              <a:t>Station</a:t>
            </a:r>
            <a:endParaRPr b="1">
              <a:solidFill>
                <a:srgbClr val="BCB6D1"/>
              </a:solidFill>
            </a:endParaRPr>
          </a:p>
        </p:txBody>
      </p:sp>
      <p:sp>
        <p:nvSpPr>
          <p:cNvPr id="373" name="Google Shape;373;p45"/>
          <p:cNvSpPr txBox="1"/>
          <p:nvPr/>
        </p:nvSpPr>
        <p:spPr>
          <a:xfrm>
            <a:off x="2083025" y="1099750"/>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74" name="Google Shape;374;p45"/>
          <p:cNvSpPr txBox="1"/>
          <p:nvPr/>
        </p:nvSpPr>
        <p:spPr>
          <a:xfrm>
            <a:off x="2083025" y="1984275"/>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75" name="Google Shape;375;p45"/>
          <p:cNvSpPr txBox="1"/>
          <p:nvPr/>
        </p:nvSpPr>
        <p:spPr>
          <a:xfrm>
            <a:off x="2083025" y="3138900"/>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76" name="Google Shape;376;p45"/>
          <p:cNvSpPr txBox="1"/>
          <p:nvPr/>
        </p:nvSpPr>
        <p:spPr>
          <a:xfrm>
            <a:off x="2083025" y="3939300"/>
            <a:ext cx="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377" name="Google Shape;377;p45"/>
          <p:cNvSpPr txBox="1"/>
          <p:nvPr/>
        </p:nvSpPr>
        <p:spPr>
          <a:xfrm>
            <a:off x="2923650" y="1543825"/>
            <a:ext cx="7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BSC</a:t>
            </a:r>
            <a:endParaRPr>
              <a:solidFill>
                <a:srgbClr val="6AA84F"/>
              </a:solidFill>
            </a:endParaRPr>
          </a:p>
        </p:txBody>
      </p:sp>
      <p:sp>
        <p:nvSpPr>
          <p:cNvPr id="378" name="Google Shape;378;p45"/>
          <p:cNvSpPr txBox="1"/>
          <p:nvPr/>
        </p:nvSpPr>
        <p:spPr>
          <a:xfrm>
            <a:off x="2985128" y="34020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BSC</a:t>
            </a:r>
            <a:endParaRPr>
              <a:solidFill>
                <a:srgbClr val="6AA84F"/>
              </a:solidFill>
            </a:endParaRPr>
          </a:p>
        </p:txBody>
      </p:sp>
      <p:sp>
        <p:nvSpPr>
          <p:cNvPr id="379" name="Google Shape;379;p45"/>
          <p:cNvSpPr/>
          <p:nvPr/>
        </p:nvSpPr>
        <p:spPr>
          <a:xfrm>
            <a:off x="1813950" y="946325"/>
            <a:ext cx="2145000" cy="39699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txBox="1"/>
          <p:nvPr/>
        </p:nvSpPr>
        <p:spPr>
          <a:xfrm>
            <a:off x="3368100" y="1030725"/>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A64D79"/>
                </a:solidFill>
              </a:rPr>
              <a:t>BSS</a:t>
            </a:r>
            <a:endParaRPr>
              <a:solidFill>
                <a:srgbClr val="A64D79"/>
              </a:solidFill>
            </a:endParaRPr>
          </a:p>
        </p:txBody>
      </p:sp>
      <p:sp>
        <p:nvSpPr>
          <p:cNvPr id="381" name="Google Shape;381;p45"/>
          <p:cNvSpPr txBox="1"/>
          <p:nvPr/>
        </p:nvSpPr>
        <p:spPr>
          <a:xfrm>
            <a:off x="4297200" y="1694300"/>
            <a:ext cx="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382" name="Google Shape;382;p45"/>
          <p:cNvSpPr txBox="1"/>
          <p:nvPr/>
        </p:nvSpPr>
        <p:spPr>
          <a:xfrm>
            <a:off x="5402950" y="3889400"/>
            <a:ext cx="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383" name="Google Shape;383;p45"/>
          <p:cNvSpPr txBox="1"/>
          <p:nvPr/>
        </p:nvSpPr>
        <p:spPr>
          <a:xfrm>
            <a:off x="6171850" y="1630050"/>
            <a:ext cx="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G</a:t>
            </a:r>
            <a:r>
              <a:rPr lang="en">
                <a:solidFill>
                  <a:srgbClr val="1155CC"/>
                </a:solidFill>
              </a:rPr>
              <a:t>MSC</a:t>
            </a:r>
            <a:endParaRPr>
              <a:solidFill>
                <a:srgbClr val="1155CC"/>
              </a:solidFill>
            </a:endParaRPr>
          </a:p>
        </p:txBody>
      </p:sp>
      <p:sp>
        <p:nvSpPr>
          <p:cNvPr id="384" name="Google Shape;384;p45"/>
          <p:cNvSpPr txBox="1"/>
          <p:nvPr/>
        </p:nvSpPr>
        <p:spPr>
          <a:xfrm>
            <a:off x="3368100" y="4542150"/>
            <a:ext cx="19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64D79"/>
                </a:solidFill>
              </a:rPr>
              <a:t>RAN</a:t>
            </a:r>
            <a:endParaRPr b="1">
              <a:solidFill>
                <a:srgbClr val="A64D79"/>
              </a:solidFill>
            </a:endParaRPr>
          </a:p>
        </p:txBody>
      </p:sp>
      <p:sp>
        <p:nvSpPr>
          <p:cNvPr id="385" name="Google Shape;385;p4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391" name="Google Shape;39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92" name="Google Shape;392;p46"/>
          <p:cNvPicPr preferRelativeResize="0"/>
          <p:nvPr/>
        </p:nvPicPr>
        <p:blipFill>
          <a:blip r:embed="rId3">
            <a:alphaModFix/>
          </a:blip>
          <a:stretch>
            <a:fillRect/>
          </a:stretch>
        </p:blipFill>
        <p:spPr>
          <a:xfrm>
            <a:off x="1482200" y="527725"/>
            <a:ext cx="6185424" cy="4091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FA8DC"/>
                </a:solidFill>
              </a:rPr>
              <a:t>2G - GSM - Attack Vectors</a:t>
            </a:r>
            <a:endParaRPr>
              <a:solidFill>
                <a:srgbClr val="6FA8DC"/>
              </a:solidFill>
            </a:endParaRPr>
          </a:p>
        </p:txBody>
      </p:sp>
      <p:sp>
        <p:nvSpPr>
          <p:cNvPr id="398" name="Google Shape;398;p47"/>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B949F"/>
              </a:buClr>
              <a:buSzPts val="1800"/>
              <a:buChar char="●"/>
            </a:pPr>
            <a:r>
              <a:rPr lang="en" sz="1800">
                <a:solidFill>
                  <a:srgbClr val="CB949F"/>
                </a:solidFill>
              </a:rPr>
              <a:t>No </a:t>
            </a:r>
            <a:r>
              <a:rPr lang="en" sz="1800">
                <a:solidFill>
                  <a:srgbClr val="CB949F"/>
                </a:solidFill>
              </a:rPr>
              <a:t>mutual</a:t>
            </a:r>
            <a:r>
              <a:rPr lang="en" sz="1800">
                <a:solidFill>
                  <a:srgbClr val="CB949F"/>
                </a:solidFill>
              </a:rPr>
              <a:t> Authentication</a:t>
            </a:r>
            <a:endParaRPr sz="1800">
              <a:solidFill>
                <a:srgbClr val="CB949F"/>
              </a:solidFill>
            </a:endParaRPr>
          </a:p>
          <a:p>
            <a:pPr indent="-330200" lvl="1" marL="914400" rtl="0" algn="l">
              <a:spcBef>
                <a:spcPts val="1000"/>
              </a:spcBef>
              <a:spcAft>
                <a:spcPts val="0"/>
              </a:spcAft>
              <a:buSzPts val="1600"/>
              <a:buChar char="○"/>
            </a:pPr>
            <a:r>
              <a:rPr lang="en" sz="1600"/>
              <a:t>IMSI-catchers / Stingray attacks </a:t>
            </a:r>
            <a:endParaRPr sz="1600"/>
          </a:p>
          <a:p>
            <a:pPr indent="-330200" lvl="2" marL="1371600" rtl="0" algn="l">
              <a:spcBef>
                <a:spcPts val="0"/>
              </a:spcBef>
              <a:spcAft>
                <a:spcPts val="0"/>
              </a:spcAft>
              <a:buSzPts val="1600"/>
              <a:buChar char="■"/>
            </a:pPr>
            <a:r>
              <a:rPr lang="en" sz="1600"/>
              <a:t>Rogue BTS</a:t>
            </a:r>
            <a:endParaRPr sz="1600"/>
          </a:p>
          <a:p>
            <a:pPr indent="-330200" lvl="1" marL="914400" rtl="0" algn="l">
              <a:spcBef>
                <a:spcPts val="0"/>
              </a:spcBef>
              <a:spcAft>
                <a:spcPts val="0"/>
              </a:spcAft>
              <a:buSzPts val="1600"/>
              <a:buChar char="○"/>
            </a:pPr>
            <a:r>
              <a:rPr lang="en" sz="1600"/>
              <a:t>BTS determines encryption scheme!</a:t>
            </a:r>
            <a:endParaRPr sz="1600"/>
          </a:p>
          <a:p>
            <a:pPr indent="-342900" lvl="0" marL="457200" rtl="0" algn="l">
              <a:spcBef>
                <a:spcPts val="0"/>
              </a:spcBef>
              <a:spcAft>
                <a:spcPts val="0"/>
              </a:spcAft>
              <a:buClr>
                <a:srgbClr val="CB949F"/>
              </a:buClr>
              <a:buSzPts val="1800"/>
              <a:buChar char="●"/>
            </a:pPr>
            <a:r>
              <a:rPr lang="en" sz="1800">
                <a:solidFill>
                  <a:srgbClr val="CB949F"/>
                </a:solidFill>
              </a:rPr>
              <a:t>A5/1 is easily broken. A5/2 slightly harder but still weak.</a:t>
            </a:r>
            <a:endParaRPr sz="1800">
              <a:solidFill>
                <a:srgbClr val="CB949F"/>
              </a:solidFill>
            </a:endParaRPr>
          </a:p>
          <a:p>
            <a:pPr indent="-342900" lvl="0" marL="457200" rtl="0" algn="l">
              <a:spcBef>
                <a:spcPts val="1000"/>
              </a:spcBef>
              <a:spcAft>
                <a:spcPts val="0"/>
              </a:spcAft>
              <a:buClr>
                <a:srgbClr val="CB949F"/>
              </a:buClr>
              <a:buSzPts val="1800"/>
              <a:buChar char="●"/>
            </a:pPr>
            <a:r>
              <a:rPr lang="en" sz="1800">
                <a:solidFill>
                  <a:srgbClr val="CB949F"/>
                </a:solidFill>
              </a:rPr>
              <a:t>Jamming</a:t>
            </a:r>
            <a:endParaRPr sz="1800">
              <a:solidFill>
                <a:srgbClr val="CB949F"/>
              </a:solidFill>
            </a:endParaRPr>
          </a:p>
          <a:p>
            <a:pPr indent="-342900" lvl="0" marL="457200" rtl="0" algn="l">
              <a:spcBef>
                <a:spcPts val="1000"/>
              </a:spcBef>
              <a:spcAft>
                <a:spcPts val="0"/>
              </a:spcAft>
              <a:buClr>
                <a:srgbClr val="CB949F"/>
              </a:buClr>
              <a:buSzPts val="1800"/>
              <a:buChar char="●"/>
            </a:pPr>
            <a:r>
              <a:rPr lang="en" sz="1800">
                <a:solidFill>
                  <a:srgbClr val="CB949F"/>
                </a:solidFill>
              </a:rPr>
              <a:t>Network based attacks based on outbound </a:t>
            </a:r>
            <a:r>
              <a:rPr lang="en" sz="1800">
                <a:solidFill>
                  <a:srgbClr val="CB949F"/>
                </a:solidFill>
              </a:rPr>
              <a:t>signaling</a:t>
            </a:r>
            <a:r>
              <a:rPr lang="en" sz="1800">
                <a:solidFill>
                  <a:srgbClr val="CB949F"/>
                </a:solidFill>
              </a:rPr>
              <a:t> </a:t>
            </a:r>
            <a:r>
              <a:rPr lang="en" sz="1800">
                <a:solidFill>
                  <a:srgbClr val="CB949F"/>
                </a:solidFill>
              </a:rPr>
              <a:t>protocol</a:t>
            </a:r>
            <a:endParaRPr sz="1800">
              <a:solidFill>
                <a:srgbClr val="CB949F"/>
              </a:solidFill>
            </a:endParaRPr>
          </a:p>
          <a:p>
            <a:pPr indent="-342900" lvl="0" marL="457200" rtl="0" algn="l">
              <a:spcBef>
                <a:spcPts val="1000"/>
              </a:spcBef>
              <a:spcAft>
                <a:spcPts val="1000"/>
              </a:spcAft>
              <a:buClr>
                <a:srgbClr val="CB949F"/>
              </a:buClr>
              <a:buSzPts val="1800"/>
              <a:buChar char="●"/>
            </a:pPr>
            <a:r>
              <a:rPr lang="en" sz="1800">
                <a:solidFill>
                  <a:srgbClr val="CB949F"/>
                </a:solidFill>
              </a:rPr>
              <a:t>Clear text tx after BTS</a:t>
            </a:r>
            <a:endParaRPr sz="1800">
              <a:solidFill>
                <a:srgbClr val="CB949F"/>
              </a:solidFill>
            </a:endParaRPr>
          </a:p>
        </p:txBody>
      </p:sp>
      <p:sp>
        <p:nvSpPr>
          <p:cNvPr id="399" name="Google Shape;399;p4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0" name="Google Shape;400;p47"/>
          <p:cNvPicPr preferRelativeResize="0"/>
          <p:nvPr/>
        </p:nvPicPr>
        <p:blipFill>
          <a:blip r:embed="rId3">
            <a:alphaModFix/>
          </a:blip>
          <a:stretch>
            <a:fillRect/>
          </a:stretch>
        </p:blipFill>
        <p:spPr>
          <a:xfrm flipH="1">
            <a:off x="7541550" y="2808600"/>
            <a:ext cx="1758325" cy="175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1"/>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1"/>
                                        <p:tgtEl>
                                          <p:spTgt spid="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1"/>
                                        <p:tgtEl>
                                          <p:spTgt spid="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1"/>
                                        <p:tgtEl>
                                          <p:spTgt spid="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1"/>
                                        <p:tgtEl>
                                          <p:spTgt spid="3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animEffect filter="fade" transition="in">
                                      <p:cBhvr>
                                        <p:cTn dur="1"/>
                                        <p:tgtEl>
                                          <p:spTgt spid="39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8"/>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406" name="Google Shape;406;p48"/>
          <p:cNvPicPr preferRelativeResize="0"/>
          <p:nvPr/>
        </p:nvPicPr>
        <p:blipFill rotWithShape="1">
          <a:blip r:embed="rId4">
            <a:alphaModFix/>
          </a:blip>
          <a:srcRect b="961" l="0" r="0" t="961"/>
          <a:stretch/>
        </p:blipFill>
        <p:spPr>
          <a:xfrm>
            <a:off x="858675" y="0"/>
            <a:ext cx="7286548" cy="5143501"/>
          </a:xfrm>
          <a:prstGeom prst="rect">
            <a:avLst/>
          </a:prstGeom>
          <a:noFill/>
          <a:ln>
            <a:noFill/>
          </a:ln>
        </p:spPr>
      </p:pic>
      <p:sp>
        <p:nvSpPr>
          <p:cNvPr id="407" name="Google Shape;40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8" name="Google Shape;408;p48"/>
          <p:cNvSpPr/>
          <p:nvPr/>
        </p:nvSpPr>
        <p:spPr>
          <a:xfrm>
            <a:off x="3608350" y="2780150"/>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2.5G</a:t>
            </a:r>
            <a:endParaRPr/>
          </a:p>
        </p:txBody>
      </p:sp>
      <p:sp>
        <p:nvSpPr>
          <p:cNvPr id="414" name="Google Shape;414;p4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Packet Switched + Circuit Switched</a:t>
            </a:r>
            <a:endParaRPr sz="2000"/>
          </a:p>
          <a:p>
            <a:pPr indent="-355600" lvl="1" marL="914400" rtl="0" algn="l">
              <a:spcBef>
                <a:spcPts val="1600"/>
              </a:spcBef>
              <a:spcAft>
                <a:spcPts val="0"/>
              </a:spcAft>
              <a:buSzPts val="2000"/>
              <a:buChar char="○"/>
            </a:pPr>
            <a:r>
              <a:rPr lang="en" sz="2000"/>
              <a:t>GSM + IP</a:t>
            </a:r>
            <a:endParaRPr sz="2000"/>
          </a:p>
          <a:p>
            <a:pPr indent="-355600" lvl="0" marL="457200" rtl="0" algn="l">
              <a:spcBef>
                <a:spcPts val="1600"/>
              </a:spcBef>
              <a:spcAft>
                <a:spcPts val="0"/>
              </a:spcAft>
              <a:buSzPts val="2000"/>
              <a:buChar char="●"/>
            </a:pPr>
            <a:r>
              <a:rPr lang="en" sz="2000"/>
              <a:t>More Services!</a:t>
            </a:r>
            <a:endParaRPr sz="2000"/>
          </a:p>
          <a:p>
            <a:pPr indent="-355600" lvl="1" marL="914400" rtl="0" algn="l">
              <a:spcBef>
                <a:spcPts val="1600"/>
              </a:spcBef>
              <a:spcAft>
                <a:spcPts val="0"/>
              </a:spcAft>
              <a:buSzPts val="2000"/>
              <a:buChar char="○"/>
            </a:pPr>
            <a:r>
              <a:rPr lang="en" sz="2000"/>
              <a:t>MMS</a:t>
            </a:r>
            <a:endParaRPr sz="2000"/>
          </a:p>
          <a:p>
            <a:pPr indent="-355600" lvl="1" marL="914400" rtl="0" algn="l">
              <a:spcBef>
                <a:spcPts val="1600"/>
              </a:spcBef>
              <a:spcAft>
                <a:spcPts val="0"/>
              </a:spcAft>
              <a:buSzPts val="2000"/>
              <a:buChar char="○"/>
            </a:pPr>
            <a:r>
              <a:rPr lang="en" sz="2000"/>
              <a:t>Push-To-Talk over cellular</a:t>
            </a:r>
            <a:endParaRPr sz="2000"/>
          </a:p>
          <a:p>
            <a:pPr indent="-355600" lvl="1" marL="914400" rtl="0" algn="l">
              <a:spcBef>
                <a:spcPts val="1600"/>
              </a:spcBef>
              <a:spcAft>
                <a:spcPts val="0"/>
              </a:spcAft>
              <a:buSzPts val="2000"/>
              <a:buChar char="○"/>
            </a:pPr>
            <a:r>
              <a:rPr lang="en" sz="2000"/>
              <a:t>4+1 or 3+2 timeslots</a:t>
            </a:r>
            <a:endParaRPr/>
          </a:p>
          <a:p>
            <a:pPr indent="0" lvl="0" marL="457200" rtl="0" algn="l">
              <a:spcBef>
                <a:spcPts val="1600"/>
              </a:spcBef>
              <a:spcAft>
                <a:spcPts val="1600"/>
              </a:spcAft>
              <a:buNone/>
            </a:pPr>
            <a:r>
              <a:t/>
            </a:r>
            <a:endParaRPr/>
          </a:p>
        </p:txBody>
      </p:sp>
      <p:sp>
        <p:nvSpPr>
          <p:cNvPr id="415" name="Google Shape;415;p49"/>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pic>
        <p:nvPicPr>
          <p:cNvPr id="416" name="Google Shape;416;p49"/>
          <p:cNvPicPr preferRelativeResize="0"/>
          <p:nvPr/>
        </p:nvPicPr>
        <p:blipFill rotWithShape="1">
          <a:blip r:embed="rId3">
            <a:alphaModFix/>
          </a:blip>
          <a:srcRect b="0" l="0" r="0" t="0"/>
          <a:stretch/>
        </p:blipFill>
        <p:spPr>
          <a:xfrm>
            <a:off x="1240975" y="2744750"/>
            <a:ext cx="2094250" cy="2094250"/>
          </a:xfrm>
          <a:prstGeom prst="rect">
            <a:avLst/>
          </a:prstGeom>
          <a:noFill/>
          <a:ln>
            <a:noFill/>
          </a:ln>
        </p:spPr>
      </p:pic>
      <p:sp>
        <p:nvSpPr>
          <p:cNvPr id="417" name="Google Shape;41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8" name="Google Shape;418;p49"/>
          <p:cNvSpPr txBox="1"/>
          <p:nvPr>
            <p:ph idx="1" type="subTitle"/>
          </p:nvPr>
        </p:nvSpPr>
        <p:spPr>
          <a:xfrm>
            <a:off x="265500" y="2141024"/>
            <a:ext cx="4045200" cy="21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GPRS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2.5G/GPRS - Network Architecture</a:t>
            </a:r>
            <a:endParaRPr/>
          </a:p>
        </p:txBody>
      </p:sp>
      <p:sp>
        <p:nvSpPr>
          <p:cNvPr id="424" name="Google Shape;424;p50"/>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77C2"/>
              </a:buClr>
              <a:buSzPts val="1700"/>
              <a:buChar char="●"/>
            </a:pPr>
            <a:r>
              <a:rPr lang="en" sz="1700">
                <a:solidFill>
                  <a:srgbClr val="0077C2"/>
                </a:solidFill>
              </a:rPr>
              <a:t>Front part mostly the same</a:t>
            </a:r>
            <a:endParaRPr sz="1700">
              <a:solidFill>
                <a:srgbClr val="0077C2"/>
              </a:solidFill>
            </a:endParaRPr>
          </a:p>
          <a:p>
            <a:pPr indent="-323850" lvl="1" marL="914400" rtl="0" algn="l">
              <a:spcBef>
                <a:spcPts val="1000"/>
              </a:spcBef>
              <a:spcAft>
                <a:spcPts val="0"/>
              </a:spcAft>
              <a:buSzPts val="1500"/>
              <a:buChar char="○"/>
            </a:pPr>
            <a:r>
              <a:rPr lang="en" sz="1500" u="sng">
                <a:latin typeface="Barlow Medium"/>
                <a:ea typeface="Barlow Medium"/>
                <a:cs typeface="Barlow Medium"/>
                <a:sym typeface="Barlow Medium"/>
              </a:rPr>
              <a:t>Mobile Station</a:t>
            </a:r>
            <a:r>
              <a:rPr lang="en" sz="1500">
                <a:latin typeface="Barlow Medium"/>
                <a:ea typeface="Barlow Medium"/>
                <a:cs typeface="Barlow Medium"/>
                <a:sym typeface="Barlow Medium"/>
              </a:rPr>
              <a:t> (</a:t>
            </a:r>
            <a:r>
              <a:rPr b="1" lang="en" sz="1500"/>
              <a:t>MS</a:t>
            </a:r>
            <a:r>
              <a:rPr lang="en" sz="1500">
                <a:latin typeface="Barlow Medium"/>
                <a:ea typeface="Barlow Medium"/>
                <a:cs typeface="Barlow Medium"/>
                <a:sym typeface="Barlow Medium"/>
              </a:rPr>
              <a:t>) / </a:t>
            </a:r>
            <a:r>
              <a:rPr lang="en" sz="1500" u="sng">
                <a:latin typeface="Barlow Medium"/>
                <a:ea typeface="Barlow Medium"/>
                <a:cs typeface="Barlow Medium"/>
                <a:sym typeface="Barlow Medium"/>
              </a:rPr>
              <a:t>User Endpoint</a:t>
            </a:r>
            <a:r>
              <a:rPr lang="en" sz="1500">
                <a:latin typeface="Barlow Medium"/>
                <a:ea typeface="Barlow Medium"/>
                <a:cs typeface="Barlow Medium"/>
                <a:sym typeface="Barlow Medium"/>
              </a:rPr>
              <a:t> (</a:t>
            </a:r>
            <a:r>
              <a:rPr b="1" lang="en" sz="1500"/>
              <a:t>UE</a:t>
            </a:r>
            <a:r>
              <a:rPr lang="en" sz="1500">
                <a:latin typeface="Barlow Medium"/>
                <a:ea typeface="Barlow Medium"/>
                <a:cs typeface="Barlow Medium"/>
                <a:sym typeface="Barlow Medium"/>
              </a:rPr>
              <a:t>)</a:t>
            </a:r>
            <a:endParaRPr sz="1500">
              <a:latin typeface="Barlow Medium"/>
              <a:ea typeface="Barlow Medium"/>
              <a:cs typeface="Barlow Medium"/>
              <a:sym typeface="Barlow Medium"/>
            </a:endParaRPr>
          </a:p>
          <a:p>
            <a:pPr indent="-323850" lvl="2" marL="1371600" rtl="0" algn="l">
              <a:spcBef>
                <a:spcPts val="0"/>
              </a:spcBef>
              <a:spcAft>
                <a:spcPts val="0"/>
              </a:spcAft>
              <a:buSzPts val="1500"/>
              <a:buChar char="■"/>
            </a:pPr>
            <a:r>
              <a:rPr lang="en" sz="1500"/>
              <a:t>Same thing. Now we also consider the Mobile Equipment (</a:t>
            </a:r>
            <a:r>
              <a:rPr b="1" lang="en" sz="1500"/>
              <a:t>ME</a:t>
            </a:r>
            <a:r>
              <a:rPr lang="en" sz="1500"/>
              <a:t>). </a:t>
            </a:r>
            <a:endParaRPr sz="1500"/>
          </a:p>
          <a:p>
            <a:pPr indent="-323850" lvl="1" marL="914400" rtl="0" algn="l">
              <a:spcBef>
                <a:spcPts val="0"/>
              </a:spcBef>
              <a:spcAft>
                <a:spcPts val="0"/>
              </a:spcAft>
              <a:buSzPts val="1500"/>
              <a:buFont typeface="Barlow Medium"/>
              <a:buChar char="○"/>
            </a:pPr>
            <a:r>
              <a:rPr lang="en" sz="1500" u="sng">
                <a:latin typeface="Barlow Medium"/>
                <a:ea typeface="Barlow Medium"/>
                <a:cs typeface="Barlow Medium"/>
                <a:sym typeface="Barlow Medium"/>
              </a:rPr>
              <a:t>BSS </a:t>
            </a:r>
            <a:r>
              <a:rPr lang="en" sz="1500">
                <a:latin typeface="Barlow Medium"/>
                <a:ea typeface="Barlow Medium"/>
                <a:cs typeface="Barlow Medium"/>
                <a:sym typeface="Barlow Medium"/>
              </a:rPr>
              <a:t>remains the same </a:t>
            </a:r>
            <a:endParaRPr sz="1500">
              <a:latin typeface="Barlow Medium"/>
              <a:ea typeface="Barlow Medium"/>
              <a:cs typeface="Barlow Medium"/>
              <a:sym typeface="Barlow Medium"/>
            </a:endParaRPr>
          </a:p>
          <a:p>
            <a:pPr indent="-323850" lvl="2" marL="1371600" rtl="0" algn="l">
              <a:spcBef>
                <a:spcPts val="0"/>
              </a:spcBef>
              <a:spcAft>
                <a:spcPts val="0"/>
              </a:spcAft>
              <a:buSzPts val="1500"/>
              <a:buChar char="■"/>
            </a:pPr>
            <a:r>
              <a:rPr b="1" lang="en" sz="1500" u="sng"/>
              <a:t>BTS  </a:t>
            </a:r>
            <a:r>
              <a:rPr lang="en" sz="1500"/>
              <a:t>and </a:t>
            </a:r>
            <a:r>
              <a:rPr b="1" lang="en" sz="1500" u="sng"/>
              <a:t>BSC </a:t>
            </a:r>
            <a:r>
              <a:rPr lang="en" sz="1500"/>
              <a:t>still there</a:t>
            </a:r>
            <a:endParaRPr sz="1500"/>
          </a:p>
          <a:p>
            <a:pPr indent="-336550" lvl="0" marL="457200" rtl="0" algn="l">
              <a:spcBef>
                <a:spcPts val="0"/>
              </a:spcBef>
              <a:spcAft>
                <a:spcPts val="0"/>
              </a:spcAft>
              <a:buClr>
                <a:srgbClr val="0077C2"/>
              </a:buClr>
              <a:buSzPts val="1700"/>
              <a:buChar char="●"/>
            </a:pPr>
            <a:r>
              <a:rPr lang="en" sz="1700" u="sng">
                <a:solidFill>
                  <a:srgbClr val="0077C2"/>
                </a:solidFill>
              </a:rPr>
              <a:t>Circuit Switched Mobile GateWay</a:t>
            </a:r>
            <a:r>
              <a:rPr b="1" lang="en" sz="1700" u="sng">
                <a:solidFill>
                  <a:srgbClr val="0077C2"/>
                </a:solidFill>
              </a:rPr>
              <a:t> (CS-MGW)</a:t>
            </a:r>
            <a:endParaRPr b="1" sz="1700" u="sng">
              <a:solidFill>
                <a:srgbClr val="0077C2"/>
              </a:solidFill>
            </a:endParaRPr>
          </a:p>
          <a:p>
            <a:pPr indent="-323850" lvl="1" marL="914400" rtl="0" algn="l">
              <a:spcBef>
                <a:spcPts val="1000"/>
              </a:spcBef>
              <a:spcAft>
                <a:spcPts val="0"/>
              </a:spcAft>
              <a:buSzPts val="1500"/>
              <a:buChar char="○"/>
            </a:pPr>
            <a:r>
              <a:rPr lang="en" sz="1500"/>
              <a:t>Hands it off to the known MSC.</a:t>
            </a:r>
            <a:endParaRPr sz="1500"/>
          </a:p>
          <a:p>
            <a:pPr indent="-336550" lvl="0" marL="457200" rtl="0" algn="l">
              <a:spcBef>
                <a:spcPts val="0"/>
              </a:spcBef>
              <a:spcAft>
                <a:spcPts val="0"/>
              </a:spcAft>
              <a:buClr>
                <a:srgbClr val="0077C2"/>
              </a:buClr>
              <a:buSzPts val="1700"/>
              <a:buChar char="●"/>
            </a:pPr>
            <a:r>
              <a:rPr b="1" lang="en" sz="1700" u="sng">
                <a:solidFill>
                  <a:srgbClr val="0077C2"/>
                </a:solidFill>
              </a:rPr>
              <a:t>MSC</a:t>
            </a:r>
            <a:r>
              <a:rPr b="1" lang="en" sz="1700">
                <a:solidFill>
                  <a:srgbClr val="0077C2"/>
                </a:solidFill>
              </a:rPr>
              <a:t> </a:t>
            </a:r>
            <a:r>
              <a:rPr lang="en" sz="1700">
                <a:solidFill>
                  <a:srgbClr val="0077C2"/>
                </a:solidFill>
              </a:rPr>
              <a:t>functionality of before is needed for both portions of the network</a:t>
            </a:r>
            <a:endParaRPr sz="1700">
              <a:solidFill>
                <a:srgbClr val="0077C2"/>
              </a:solidFill>
            </a:endParaRPr>
          </a:p>
          <a:p>
            <a:pPr indent="-323850" lvl="1" marL="914400" rtl="0" algn="l">
              <a:spcBef>
                <a:spcPts val="1000"/>
              </a:spcBef>
              <a:spcAft>
                <a:spcPts val="0"/>
              </a:spcAft>
              <a:buSzPts val="1500"/>
              <a:buChar char="○"/>
            </a:pPr>
            <a:r>
              <a:rPr lang="en" sz="1500"/>
              <a:t>Still feeds into the GMSC</a:t>
            </a:r>
            <a:endParaRPr sz="1500"/>
          </a:p>
          <a:p>
            <a:pPr indent="0" lvl="0" marL="457200" rtl="0" algn="l">
              <a:spcBef>
                <a:spcPts val="0"/>
              </a:spcBef>
              <a:spcAft>
                <a:spcPts val="1000"/>
              </a:spcAft>
              <a:buNone/>
            </a:pPr>
            <a:r>
              <a:t/>
            </a:r>
            <a:endParaRPr/>
          </a:p>
        </p:txBody>
      </p:sp>
      <p:sp>
        <p:nvSpPr>
          <p:cNvPr id="425" name="Google Shape;425;p50"/>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pic>
        <p:nvPicPr>
          <p:cNvPr id="426" name="Google Shape;426;p50"/>
          <p:cNvPicPr preferRelativeResize="0"/>
          <p:nvPr/>
        </p:nvPicPr>
        <p:blipFill>
          <a:blip r:embed="rId3">
            <a:alphaModFix/>
          </a:blip>
          <a:stretch>
            <a:fillRect/>
          </a:stretch>
        </p:blipFill>
        <p:spPr>
          <a:xfrm>
            <a:off x="4343400" y="3919699"/>
            <a:ext cx="4136424" cy="948675"/>
          </a:xfrm>
          <a:prstGeom prst="rect">
            <a:avLst/>
          </a:prstGeom>
          <a:noFill/>
          <a:ln>
            <a:noFill/>
          </a:ln>
        </p:spPr>
      </p:pic>
      <p:sp>
        <p:nvSpPr>
          <p:cNvPr id="427" name="Google Shape;427;p5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
        <p:nvSpPr>
          <p:cNvPr id="428" name="Google Shape;428;p50"/>
          <p:cNvSpPr txBox="1"/>
          <p:nvPr/>
        </p:nvSpPr>
        <p:spPr>
          <a:xfrm>
            <a:off x="4169525" y="3961675"/>
            <a:ext cx="4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MS</a:t>
            </a:r>
            <a:endParaRPr>
              <a:solidFill>
                <a:srgbClr val="674EA7"/>
              </a:solidFill>
            </a:endParaRPr>
          </a:p>
        </p:txBody>
      </p:sp>
      <p:sp>
        <p:nvSpPr>
          <p:cNvPr id="429" name="Google Shape;429;p50"/>
          <p:cNvSpPr txBox="1"/>
          <p:nvPr/>
        </p:nvSpPr>
        <p:spPr>
          <a:xfrm>
            <a:off x="4595225" y="3641025"/>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430" name="Google Shape;430;p50"/>
          <p:cNvSpPr txBox="1"/>
          <p:nvPr/>
        </p:nvSpPr>
        <p:spPr>
          <a:xfrm flipH="1">
            <a:off x="5247425" y="3919700"/>
            <a:ext cx="6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3C47D"/>
                </a:solidFill>
              </a:rPr>
              <a:t>BSC</a:t>
            </a:r>
            <a:endParaRPr>
              <a:solidFill>
                <a:srgbClr val="93C47D"/>
              </a:solidFill>
            </a:endParaRPr>
          </a:p>
        </p:txBody>
      </p:sp>
      <p:sp>
        <p:nvSpPr>
          <p:cNvPr id="431" name="Google Shape;431;p50"/>
          <p:cNvSpPr txBox="1"/>
          <p:nvPr/>
        </p:nvSpPr>
        <p:spPr>
          <a:xfrm>
            <a:off x="6159550" y="3823475"/>
            <a:ext cx="28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432" name="Google Shape;432;p50"/>
          <p:cNvSpPr txBox="1"/>
          <p:nvPr/>
        </p:nvSpPr>
        <p:spPr>
          <a:xfrm>
            <a:off x="7364950" y="3823475"/>
            <a:ext cx="17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1"/>
                                        <p:tgtEl>
                                          <p:spTgt spid="4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1"/>
                                        <p:tgtEl>
                                          <p:spTgt spid="4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1"/>
                                        <p:tgtEl>
                                          <p:spTgt spid="4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3" st="3"/>
                                            </p:txEl>
                                          </p:spTgt>
                                        </p:tgtEl>
                                        <p:attrNameLst>
                                          <p:attrName>style.visibility</p:attrName>
                                        </p:attrNameLst>
                                      </p:cBhvr>
                                      <p:to>
                                        <p:strVal val="visible"/>
                                      </p:to>
                                    </p:set>
                                    <p:animEffect filter="fade" transition="in">
                                      <p:cBhvr>
                                        <p:cTn dur="1"/>
                                        <p:tgtEl>
                                          <p:spTgt spid="4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4" st="4"/>
                                            </p:txEl>
                                          </p:spTgt>
                                        </p:tgtEl>
                                        <p:attrNameLst>
                                          <p:attrName>style.visibility</p:attrName>
                                        </p:attrNameLst>
                                      </p:cBhvr>
                                      <p:to>
                                        <p:strVal val="visible"/>
                                      </p:to>
                                    </p:set>
                                    <p:animEffect filter="fade" transition="in">
                                      <p:cBhvr>
                                        <p:cTn dur="1"/>
                                        <p:tgtEl>
                                          <p:spTgt spid="4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5" st="5"/>
                                            </p:txEl>
                                          </p:spTgt>
                                        </p:tgtEl>
                                        <p:attrNameLst>
                                          <p:attrName>style.visibility</p:attrName>
                                        </p:attrNameLst>
                                      </p:cBhvr>
                                      <p:to>
                                        <p:strVal val="visible"/>
                                      </p:to>
                                    </p:set>
                                    <p:animEffect filter="fade" transition="in">
                                      <p:cBhvr>
                                        <p:cTn dur="1"/>
                                        <p:tgtEl>
                                          <p:spTgt spid="4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6" st="6"/>
                                            </p:txEl>
                                          </p:spTgt>
                                        </p:tgtEl>
                                        <p:attrNameLst>
                                          <p:attrName>style.visibility</p:attrName>
                                        </p:attrNameLst>
                                      </p:cBhvr>
                                      <p:to>
                                        <p:strVal val="visible"/>
                                      </p:to>
                                    </p:set>
                                    <p:animEffect filter="fade" transition="in">
                                      <p:cBhvr>
                                        <p:cTn dur="1"/>
                                        <p:tgtEl>
                                          <p:spTgt spid="4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7" st="7"/>
                                            </p:txEl>
                                          </p:spTgt>
                                        </p:tgtEl>
                                        <p:attrNameLst>
                                          <p:attrName>style.visibility</p:attrName>
                                        </p:attrNameLst>
                                      </p:cBhvr>
                                      <p:to>
                                        <p:strVal val="visible"/>
                                      </p:to>
                                    </p:set>
                                    <p:animEffect filter="fade" transition="in">
                                      <p:cBhvr>
                                        <p:cTn dur="1"/>
                                        <p:tgtEl>
                                          <p:spTgt spid="42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8" st="8"/>
                                            </p:txEl>
                                          </p:spTgt>
                                        </p:tgtEl>
                                        <p:attrNameLst>
                                          <p:attrName>style.visibility</p:attrName>
                                        </p:attrNameLst>
                                      </p:cBhvr>
                                      <p:to>
                                        <p:strVal val="visible"/>
                                      </p:to>
                                    </p:set>
                                    <p:animEffect filter="fade" transition="in">
                                      <p:cBhvr>
                                        <p:cTn dur="1"/>
                                        <p:tgtEl>
                                          <p:spTgt spid="42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9" st="9"/>
                                            </p:txEl>
                                          </p:spTgt>
                                        </p:tgtEl>
                                        <p:attrNameLst>
                                          <p:attrName>style.visibility</p:attrName>
                                        </p:attrNameLst>
                                      </p:cBhvr>
                                      <p:to>
                                        <p:strVal val="visible"/>
                                      </p:to>
                                    </p:set>
                                    <p:animEffect filter="fade" transition="in">
                                      <p:cBhvr>
                                        <p:cTn dur="1"/>
                                        <p:tgtEl>
                                          <p:spTgt spid="42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1"/>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2.5G/GPRS - Network Architecture</a:t>
            </a:r>
            <a:endParaRPr/>
          </a:p>
        </p:txBody>
      </p:sp>
      <p:sp>
        <p:nvSpPr>
          <p:cNvPr id="438" name="Google Shape;438;p51"/>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77C2"/>
              </a:buClr>
              <a:buSzPts val="1800"/>
              <a:buChar char="●"/>
            </a:pPr>
            <a:r>
              <a:rPr lang="en" sz="1800">
                <a:solidFill>
                  <a:srgbClr val="0077C2"/>
                </a:solidFill>
              </a:rPr>
              <a:t>GPRS Support Nodes</a:t>
            </a:r>
            <a:endParaRPr sz="1800">
              <a:solidFill>
                <a:srgbClr val="0077C2"/>
              </a:solidFill>
            </a:endParaRPr>
          </a:p>
          <a:p>
            <a:pPr indent="-330200" lvl="1" marL="914400" rtl="0" algn="l">
              <a:spcBef>
                <a:spcPts val="1000"/>
              </a:spcBef>
              <a:spcAft>
                <a:spcPts val="0"/>
              </a:spcAft>
              <a:buSzPts val="1600"/>
              <a:buChar char="○"/>
            </a:pPr>
            <a:r>
              <a:rPr lang="en" sz="1600" u="sng"/>
              <a:t>Serving GPRS Support Node</a:t>
            </a:r>
            <a:r>
              <a:rPr lang="en" sz="1600"/>
              <a:t> (SGSN)</a:t>
            </a:r>
            <a:endParaRPr sz="1600"/>
          </a:p>
          <a:p>
            <a:pPr indent="-330200" lvl="2" marL="1371600" rtl="0" algn="l">
              <a:spcBef>
                <a:spcPts val="0"/>
              </a:spcBef>
              <a:spcAft>
                <a:spcPts val="0"/>
              </a:spcAft>
              <a:buClr>
                <a:schemeClr val="accent4"/>
              </a:buClr>
              <a:buSzPts val="1600"/>
              <a:buFont typeface="Barlow Medium"/>
              <a:buChar char="■"/>
            </a:pPr>
            <a:r>
              <a:rPr lang="en" sz="1600">
                <a:solidFill>
                  <a:schemeClr val="accent4"/>
                </a:solidFill>
                <a:latin typeface="Barlow Medium"/>
                <a:ea typeface="Barlow Medium"/>
                <a:cs typeface="Barlow Medium"/>
                <a:sym typeface="Barlow Medium"/>
              </a:rPr>
              <a:t>location, sec and access controls, mobility management and charging</a:t>
            </a:r>
            <a:endParaRPr sz="1600">
              <a:solidFill>
                <a:schemeClr val="accent4"/>
              </a:solidFill>
              <a:latin typeface="Barlow Medium"/>
              <a:ea typeface="Barlow Medium"/>
              <a:cs typeface="Barlow Medium"/>
              <a:sym typeface="Barlow Medium"/>
            </a:endParaRPr>
          </a:p>
          <a:p>
            <a:pPr indent="-330200" lvl="2" marL="1371600" rtl="0" algn="l">
              <a:spcBef>
                <a:spcPts val="0"/>
              </a:spcBef>
              <a:spcAft>
                <a:spcPts val="0"/>
              </a:spcAft>
              <a:buClr>
                <a:schemeClr val="accent4"/>
              </a:buClr>
              <a:buSzPts val="1600"/>
              <a:buChar char="■"/>
            </a:pPr>
            <a:r>
              <a:rPr lang="en" sz="1600">
                <a:solidFill>
                  <a:schemeClr val="accent4"/>
                </a:solidFill>
                <a:latin typeface="Barlow Medium"/>
                <a:ea typeface="Barlow Medium"/>
                <a:cs typeface="Barlow Medium"/>
                <a:sym typeface="Barlow Medium"/>
              </a:rPr>
              <a:t>communicates with other </a:t>
            </a:r>
            <a:r>
              <a:rPr b="1" lang="en" sz="1600">
                <a:solidFill>
                  <a:schemeClr val="accent4"/>
                </a:solidFill>
              </a:rPr>
              <a:t>SGSN </a:t>
            </a:r>
            <a:r>
              <a:rPr lang="en" sz="1600">
                <a:solidFill>
                  <a:schemeClr val="accent4"/>
                </a:solidFill>
                <a:latin typeface="Barlow Medium"/>
                <a:ea typeface="Barlow Medium"/>
                <a:cs typeface="Barlow Medium"/>
                <a:sym typeface="Barlow Medium"/>
              </a:rPr>
              <a:t>or </a:t>
            </a:r>
            <a:r>
              <a:rPr b="1" lang="en" sz="1600">
                <a:solidFill>
                  <a:schemeClr val="accent4"/>
                </a:solidFill>
              </a:rPr>
              <a:t>MME </a:t>
            </a:r>
            <a:r>
              <a:rPr lang="en" sz="1600">
                <a:solidFill>
                  <a:schemeClr val="accent4"/>
                </a:solidFill>
                <a:latin typeface="Barlow Medium"/>
                <a:ea typeface="Barlow Medium"/>
                <a:cs typeface="Barlow Medium"/>
                <a:sym typeface="Barlow Medium"/>
              </a:rPr>
              <a:t>(mobility management Entities) in same network and/or reaches out to the </a:t>
            </a:r>
            <a:r>
              <a:rPr b="1" lang="en" sz="1600">
                <a:solidFill>
                  <a:schemeClr val="accent4"/>
                </a:solidFill>
              </a:rPr>
              <a:t>GGSN</a:t>
            </a:r>
            <a:r>
              <a:rPr lang="en" sz="1600">
                <a:solidFill>
                  <a:schemeClr val="accent4"/>
                </a:solidFill>
                <a:latin typeface="Barlow Medium"/>
                <a:ea typeface="Barlow Medium"/>
                <a:cs typeface="Barlow Medium"/>
                <a:sym typeface="Barlow Medium"/>
              </a:rPr>
              <a:t>.</a:t>
            </a:r>
            <a:endParaRPr sz="1600">
              <a:solidFill>
                <a:schemeClr val="accent4"/>
              </a:solidFill>
              <a:latin typeface="Barlow Medium"/>
              <a:ea typeface="Barlow Medium"/>
              <a:cs typeface="Barlow Medium"/>
              <a:sym typeface="Barlow Medium"/>
            </a:endParaRPr>
          </a:p>
          <a:p>
            <a:pPr indent="-330200" lvl="1" marL="914400" rtl="0" algn="l">
              <a:spcBef>
                <a:spcPts val="0"/>
              </a:spcBef>
              <a:spcAft>
                <a:spcPts val="0"/>
              </a:spcAft>
              <a:buSzPts val="1600"/>
              <a:buChar char="○"/>
            </a:pPr>
            <a:r>
              <a:rPr lang="en" sz="1600" u="sng"/>
              <a:t>GPRS Gateway Support Note</a:t>
            </a:r>
            <a:r>
              <a:rPr lang="en" sz="1600"/>
              <a:t> (GGSN)</a:t>
            </a:r>
            <a:endParaRPr sz="1600"/>
          </a:p>
          <a:p>
            <a:pPr indent="-330200" lvl="2" marL="1371600" rtl="0" algn="l">
              <a:spcBef>
                <a:spcPts val="0"/>
              </a:spcBef>
              <a:spcAft>
                <a:spcPts val="0"/>
              </a:spcAft>
              <a:buClr>
                <a:schemeClr val="accent4"/>
              </a:buClr>
              <a:buSzPts val="1600"/>
              <a:buFont typeface="Barlow Medium"/>
              <a:buChar char="■"/>
            </a:pPr>
            <a:r>
              <a:rPr lang="en" sz="1600">
                <a:solidFill>
                  <a:schemeClr val="accent4"/>
                </a:solidFill>
                <a:latin typeface="Barlow Medium"/>
                <a:ea typeface="Barlow Medium"/>
                <a:cs typeface="Barlow Medium"/>
                <a:sym typeface="Barlow Medium"/>
              </a:rPr>
              <a:t>a router in the subnetwork. </a:t>
            </a:r>
            <a:endParaRPr sz="1600">
              <a:solidFill>
                <a:schemeClr val="accent4"/>
              </a:solidFill>
              <a:latin typeface="Barlow Medium"/>
              <a:ea typeface="Barlow Medium"/>
              <a:cs typeface="Barlow Medium"/>
              <a:sym typeface="Barlow Medium"/>
            </a:endParaRPr>
          </a:p>
          <a:p>
            <a:pPr indent="-330200" lvl="2" marL="1371600" rtl="0" algn="l">
              <a:spcBef>
                <a:spcPts val="0"/>
              </a:spcBef>
              <a:spcAft>
                <a:spcPts val="0"/>
              </a:spcAft>
              <a:buClr>
                <a:schemeClr val="accent4"/>
              </a:buClr>
              <a:buSzPts val="1600"/>
              <a:buChar char="■"/>
            </a:pPr>
            <a:r>
              <a:rPr lang="en" sz="1600">
                <a:solidFill>
                  <a:schemeClr val="accent4"/>
                </a:solidFill>
                <a:latin typeface="Barlow Medium"/>
                <a:ea typeface="Barlow Medium"/>
                <a:cs typeface="Barlow Medium"/>
                <a:sym typeface="Barlow Medium"/>
              </a:rPr>
              <a:t>Converts incoming IP traffic into GSM and hands that off to the </a:t>
            </a:r>
            <a:r>
              <a:rPr b="1" lang="en" sz="1600">
                <a:solidFill>
                  <a:schemeClr val="accent4"/>
                </a:solidFill>
              </a:rPr>
              <a:t>SGSN</a:t>
            </a:r>
            <a:r>
              <a:rPr lang="en" sz="1600">
                <a:solidFill>
                  <a:schemeClr val="accent4"/>
                </a:solidFill>
                <a:latin typeface="Barlow Medium"/>
                <a:ea typeface="Barlow Medium"/>
                <a:cs typeface="Barlow Medium"/>
                <a:sym typeface="Barlow Medium"/>
              </a:rPr>
              <a:t>.</a:t>
            </a:r>
            <a:endParaRPr sz="1600">
              <a:solidFill>
                <a:schemeClr val="accent4"/>
              </a:solidFill>
              <a:latin typeface="Barlow Medium"/>
              <a:ea typeface="Barlow Medium"/>
              <a:cs typeface="Barlow Medium"/>
              <a:sym typeface="Barlow Medium"/>
            </a:endParaRPr>
          </a:p>
          <a:p>
            <a:pPr indent="-342900" lvl="0" marL="457200" rtl="0" algn="l">
              <a:spcBef>
                <a:spcPts val="0"/>
              </a:spcBef>
              <a:spcAft>
                <a:spcPts val="0"/>
              </a:spcAft>
              <a:buClr>
                <a:srgbClr val="0077C2"/>
              </a:buClr>
              <a:buSzPts val="1800"/>
              <a:buChar char="●"/>
            </a:pPr>
            <a:r>
              <a:rPr lang="en" sz="1800">
                <a:solidFill>
                  <a:srgbClr val="0077C2"/>
                </a:solidFill>
              </a:rPr>
              <a:t>Border Gateway and/or Charging Gateway</a:t>
            </a:r>
            <a:endParaRPr sz="1800">
              <a:solidFill>
                <a:srgbClr val="0077C2"/>
              </a:solidFill>
            </a:endParaRPr>
          </a:p>
          <a:p>
            <a:pPr indent="-330200" lvl="1" marL="914400" rtl="0" algn="l">
              <a:spcBef>
                <a:spcPts val="0"/>
              </a:spcBef>
              <a:spcAft>
                <a:spcPts val="0"/>
              </a:spcAft>
              <a:buSzPts val="1600"/>
              <a:buFont typeface="Barlow Medium"/>
              <a:buChar char="○"/>
            </a:pPr>
            <a:r>
              <a:rPr lang="en" sz="1600">
                <a:latin typeface="Barlow Medium"/>
                <a:ea typeface="Barlow Medium"/>
                <a:cs typeface="Barlow Medium"/>
                <a:sym typeface="Barlow Medium"/>
              </a:rPr>
              <a:t>GGSN often contains this functionality</a:t>
            </a:r>
            <a:endParaRPr sz="1600">
              <a:latin typeface="Barlow Medium"/>
              <a:ea typeface="Barlow Medium"/>
              <a:cs typeface="Barlow Medium"/>
              <a:sym typeface="Barlow Medium"/>
            </a:endParaRPr>
          </a:p>
        </p:txBody>
      </p:sp>
      <p:sp>
        <p:nvSpPr>
          <p:cNvPr id="439" name="Google Shape;439;p51"/>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440" name="Google Shape;440;p5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1"/>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animEffect filter="fade" transition="in">
                                      <p:cBhvr>
                                        <p:cTn dur="1"/>
                                        <p:tgtEl>
                                          <p:spTgt spid="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animEffect filter="fade" transition="in">
                                      <p:cBhvr>
                                        <p:cTn dur="1"/>
                                        <p:tgtEl>
                                          <p:spTgt spid="4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animEffect filter="fade" transition="in">
                                      <p:cBhvr>
                                        <p:cTn dur="1"/>
                                        <p:tgtEl>
                                          <p:spTgt spid="4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animEffect filter="fade" transition="in">
                                      <p:cBhvr>
                                        <p:cTn dur="1"/>
                                        <p:tgtEl>
                                          <p:spTgt spid="4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5" st="5"/>
                                            </p:txEl>
                                          </p:spTgt>
                                        </p:tgtEl>
                                        <p:attrNameLst>
                                          <p:attrName>style.visibility</p:attrName>
                                        </p:attrNameLst>
                                      </p:cBhvr>
                                      <p:to>
                                        <p:strVal val="visible"/>
                                      </p:to>
                                    </p:set>
                                    <p:animEffect filter="fade" transition="in">
                                      <p:cBhvr>
                                        <p:cTn dur="1"/>
                                        <p:tgtEl>
                                          <p:spTgt spid="4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6" st="6"/>
                                            </p:txEl>
                                          </p:spTgt>
                                        </p:tgtEl>
                                        <p:attrNameLst>
                                          <p:attrName>style.visibility</p:attrName>
                                        </p:attrNameLst>
                                      </p:cBhvr>
                                      <p:to>
                                        <p:strVal val="visible"/>
                                      </p:to>
                                    </p:set>
                                    <p:animEffect filter="fade" transition="in">
                                      <p:cBhvr>
                                        <p:cTn dur="1"/>
                                        <p:tgtEl>
                                          <p:spTgt spid="4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7" st="7"/>
                                            </p:txEl>
                                          </p:spTgt>
                                        </p:tgtEl>
                                        <p:attrNameLst>
                                          <p:attrName>style.visibility</p:attrName>
                                        </p:attrNameLst>
                                      </p:cBhvr>
                                      <p:to>
                                        <p:strVal val="visible"/>
                                      </p:to>
                                    </p:set>
                                    <p:animEffect filter="fade" transition="in">
                                      <p:cBhvr>
                                        <p:cTn dur="1"/>
                                        <p:tgtEl>
                                          <p:spTgt spid="4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8" st="8"/>
                                            </p:txEl>
                                          </p:spTgt>
                                        </p:tgtEl>
                                        <p:attrNameLst>
                                          <p:attrName>style.visibility</p:attrName>
                                        </p:attrNameLst>
                                      </p:cBhvr>
                                      <p:to>
                                        <p:strVal val="visible"/>
                                      </p:to>
                                    </p:set>
                                    <p:animEffect filter="fade" transition="in">
                                      <p:cBhvr>
                                        <p:cTn dur="1"/>
                                        <p:tgtEl>
                                          <p:spTgt spid="43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2"/>
          <p:cNvPicPr preferRelativeResize="0"/>
          <p:nvPr/>
        </p:nvPicPr>
        <p:blipFill>
          <a:blip r:embed="rId3">
            <a:alphaModFix/>
          </a:blip>
          <a:stretch>
            <a:fillRect/>
          </a:stretch>
        </p:blipFill>
        <p:spPr>
          <a:xfrm>
            <a:off x="225338" y="686100"/>
            <a:ext cx="8918662" cy="3869050"/>
          </a:xfrm>
          <a:prstGeom prst="rect">
            <a:avLst/>
          </a:prstGeom>
          <a:noFill/>
          <a:ln>
            <a:noFill/>
          </a:ln>
        </p:spPr>
      </p:pic>
      <p:sp>
        <p:nvSpPr>
          <p:cNvPr id="446" name="Google Shape;446;p52"/>
          <p:cNvSpPr/>
          <p:nvPr/>
        </p:nvSpPr>
        <p:spPr>
          <a:xfrm>
            <a:off x="3579700" y="139425"/>
            <a:ext cx="4920600" cy="2778000"/>
          </a:xfrm>
          <a:prstGeom prst="roundRect">
            <a:avLst>
              <a:gd fmla="val 16667" name="adj"/>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2"/>
          <p:cNvSpPr/>
          <p:nvPr/>
        </p:nvSpPr>
        <p:spPr>
          <a:xfrm>
            <a:off x="3569450" y="2179400"/>
            <a:ext cx="4920600" cy="2716500"/>
          </a:xfrm>
          <a:prstGeom prst="roundRect">
            <a:avLst>
              <a:gd fmla="val 16667" name="adj"/>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2"/>
          <p:cNvSpPr/>
          <p:nvPr/>
        </p:nvSpPr>
        <p:spPr>
          <a:xfrm>
            <a:off x="846950" y="703225"/>
            <a:ext cx="2637000" cy="33906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2"/>
          <p:cNvSpPr txBox="1"/>
          <p:nvPr>
            <p:ph idx="4294967295" type="title"/>
          </p:nvPr>
        </p:nvSpPr>
        <p:spPr>
          <a:xfrm>
            <a:off x="309950" y="0"/>
            <a:ext cx="80673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2.5G/GPRS</a:t>
            </a:r>
            <a:endParaRPr>
              <a:solidFill>
                <a:schemeClr val="lt1"/>
              </a:solidFill>
            </a:endParaRPr>
          </a:p>
        </p:txBody>
      </p:sp>
      <p:sp>
        <p:nvSpPr>
          <p:cNvPr id="450" name="Google Shape;450;p52"/>
          <p:cNvSpPr/>
          <p:nvPr/>
        </p:nvSpPr>
        <p:spPr>
          <a:xfrm>
            <a:off x="3528225" y="86250"/>
            <a:ext cx="5025300" cy="50574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txBox="1"/>
          <p:nvPr/>
        </p:nvSpPr>
        <p:spPr>
          <a:xfrm>
            <a:off x="108825" y="1476225"/>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D85C6"/>
                </a:solidFill>
              </a:rPr>
              <a:t>MS</a:t>
            </a:r>
            <a:endParaRPr>
              <a:solidFill>
                <a:srgbClr val="3D85C6"/>
              </a:solidFill>
            </a:endParaRPr>
          </a:p>
        </p:txBody>
      </p:sp>
      <p:sp>
        <p:nvSpPr>
          <p:cNvPr id="452" name="Google Shape;452;p52"/>
          <p:cNvSpPr txBox="1"/>
          <p:nvPr/>
        </p:nvSpPr>
        <p:spPr>
          <a:xfrm>
            <a:off x="1211900" y="703225"/>
            <a:ext cx="6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BTS</a:t>
            </a:r>
            <a:endParaRPr/>
          </a:p>
        </p:txBody>
      </p:sp>
      <p:sp>
        <p:nvSpPr>
          <p:cNvPr id="453" name="Google Shape;453;p52"/>
          <p:cNvSpPr txBox="1"/>
          <p:nvPr/>
        </p:nvSpPr>
        <p:spPr>
          <a:xfrm>
            <a:off x="2579350" y="703225"/>
            <a:ext cx="6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BSC</a:t>
            </a:r>
            <a:endParaRPr>
              <a:solidFill>
                <a:srgbClr val="6AA84F"/>
              </a:solidFill>
            </a:endParaRPr>
          </a:p>
        </p:txBody>
      </p:sp>
      <p:sp>
        <p:nvSpPr>
          <p:cNvPr id="454" name="Google Shape;454;p52"/>
          <p:cNvSpPr txBox="1"/>
          <p:nvPr/>
        </p:nvSpPr>
        <p:spPr>
          <a:xfrm>
            <a:off x="4214838" y="3819575"/>
            <a:ext cx="8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SGSN</a:t>
            </a:r>
            <a:endParaRPr>
              <a:solidFill>
                <a:srgbClr val="674EA7"/>
              </a:solidFill>
            </a:endParaRPr>
          </a:p>
        </p:txBody>
      </p:sp>
      <p:sp>
        <p:nvSpPr>
          <p:cNvPr id="455" name="Google Shape;455;p52"/>
          <p:cNvSpPr txBox="1"/>
          <p:nvPr/>
        </p:nvSpPr>
        <p:spPr>
          <a:xfrm>
            <a:off x="7024075" y="3819575"/>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rPr>
              <a:t>GGSN</a:t>
            </a:r>
            <a:endParaRPr>
              <a:solidFill>
                <a:srgbClr val="B45F06"/>
              </a:solidFill>
            </a:endParaRPr>
          </a:p>
        </p:txBody>
      </p:sp>
      <p:sp>
        <p:nvSpPr>
          <p:cNvPr id="456" name="Google Shape;456;p52"/>
          <p:cNvSpPr txBox="1"/>
          <p:nvPr/>
        </p:nvSpPr>
        <p:spPr>
          <a:xfrm>
            <a:off x="4423450" y="898000"/>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457" name="Google Shape;457;p52"/>
          <p:cNvSpPr txBox="1"/>
          <p:nvPr/>
        </p:nvSpPr>
        <p:spPr>
          <a:xfrm>
            <a:off x="4669450" y="140030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VLR</a:t>
            </a:r>
            <a:endParaRPr/>
          </a:p>
        </p:txBody>
      </p:sp>
      <p:sp>
        <p:nvSpPr>
          <p:cNvPr id="458" name="Google Shape;458;p52"/>
          <p:cNvSpPr txBox="1"/>
          <p:nvPr/>
        </p:nvSpPr>
        <p:spPr>
          <a:xfrm>
            <a:off x="5773425" y="2315875"/>
            <a:ext cx="5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AuC</a:t>
            </a:r>
            <a:endParaRPr sz="1200"/>
          </a:p>
        </p:txBody>
      </p:sp>
      <p:sp>
        <p:nvSpPr>
          <p:cNvPr id="459" name="Google Shape;459;p52"/>
          <p:cNvSpPr txBox="1"/>
          <p:nvPr/>
        </p:nvSpPr>
        <p:spPr>
          <a:xfrm flipH="1">
            <a:off x="5004050" y="2315863"/>
            <a:ext cx="5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EIR</a:t>
            </a:r>
            <a:endParaRPr sz="1200"/>
          </a:p>
        </p:txBody>
      </p:sp>
      <p:sp>
        <p:nvSpPr>
          <p:cNvPr id="460" name="Google Shape;460;p52"/>
          <p:cNvSpPr txBox="1"/>
          <p:nvPr/>
        </p:nvSpPr>
        <p:spPr>
          <a:xfrm>
            <a:off x="4234675" y="2315875"/>
            <a:ext cx="54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HLR</a:t>
            </a:r>
            <a:endParaRPr sz="1200"/>
          </a:p>
        </p:txBody>
      </p:sp>
      <p:sp>
        <p:nvSpPr>
          <p:cNvPr id="461" name="Google Shape;461;p52"/>
          <p:cNvSpPr txBox="1"/>
          <p:nvPr/>
        </p:nvSpPr>
        <p:spPr>
          <a:xfrm>
            <a:off x="5158375" y="211175"/>
            <a:ext cx="16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Circuit Switched</a:t>
            </a:r>
            <a:endParaRPr>
              <a:solidFill>
                <a:srgbClr val="1155CC"/>
              </a:solidFill>
            </a:endParaRPr>
          </a:p>
        </p:txBody>
      </p:sp>
      <p:sp>
        <p:nvSpPr>
          <p:cNvPr id="462" name="Google Shape;462;p52"/>
          <p:cNvSpPr txBox="1"/>
          <p:nvPr/>
        </p:nvSpPr>
        <p:spPr>
          <a:xfrm>
            <a:off x="5212750" y="4555150"/>
            <a:ext cx="18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Packet Switched</a:t>
            </a:r>
            <a:endParaRPr>
              <a:solidFill>
                <a:srgbClr val="674EA7"/>
              </a:solidFill>
            </a:endParaRPr>
          </a:p>
        </p:txBody>
      </p:sp>
      <p:sp>
        <p:nvSpPr>
          <p:cNvPr id="463" name="Google Shape;463;p52"/>
          <p:cNvSpPr txBox="1"/>
          <p:nvPr/>
        </p:nvSpPr>
        <p:spPr>
          <a:xfrm>
            <a:off x="7393250" y="898000"/>
            <a:ext cx="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
        <p:nvSpPr>
          <p:cNvPr id="464" name="Google Shape;464;p5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65" name="Google Shape;465;p52"/>
          <p:cNvSpPr txBox="1"/>
          <p:nvPr/>
        </p:nvSpPr>
        <p:spPr>
          <a:xfrm>
            <a:off x="7216250" y="4818550"/>
            <a:ext cx="1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Core Network</a:t>
            </a:r>
            <a:endParaRPr>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9" name="Shape 469"/>
        <p:cNvGrpSpPr/>
        <p:nvPr/>
      </p:nvGrpSpPr>
      <p:grpSpPr>
        <a:xfrm>
          <a:off x="0" y="0"/>
          <a:ext cx="0" cy="0"/>
          <a:chOff x="0" y="0"/>
          <a:chExt cx="0" cy="0"/>
        </a:xfrm>
      </p:grpSpPr>
      <p:sp>
        <p:nvSpPr>
          <p:cNvPr id="470" name="Google Shape;470;p53"/>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77C2"/>
                </a:solidFill>
              </a:rPr>
              <a:t>Mitigations from 2G</a:t>
            </a:r>
            <a:endParaRPr>
              <a:solidFill>
                <a:srgbClr val="0077C2"/>
              </a:solidFill>
            </a:endParaRPr>
          </a:p>
        </p:txBody>
      </p:sp>
      <p:sp>
        <p:nvSpPr>
          <p:cNvPr id="471" name="Google Shape;471;p53"/>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t>
            </a:r>
            <a:r>
              <a:rPr lang="en" sz="2200"/>
              <a:t>utual Authentication for Packet Switched Portion</a:t>
            </a:r>
            <a:endParaRPr sz="2200"/>
          </a:p>
          <a:p>
            <a:pPr indent="-368300" lvl="0" marL="457200" rtl="0" algn="l">
              <a:spcBef>
                <a:spcPts val="0"/>
              </a:spcBef>
              <a:spcAft>
                <a:spcPts val="0"/>
              </a:spcAft>
              <a:buSzPts val="2200"/>
              <a:buChar char="●"/>
            </a:pPr>
            <a:r>
              <a:rPr lang="en" sz="2200"/>
              <a:t>Authentication between MS and SGSN</a:t>
            </a:r>
            <a:endParaRPr sz="2200"/>
          </a:p>
          <a:p>
            <a:pPr indent="-368300" lvl="0" marL="457200" rtl="0" algn="l">
              <a:spcBef>
                <a:spcPts val="0"/>
              </a:spcBef>
              <a:spcAft>
                <a:spcPts val="0"/>
              </a:spcAft>
              <a:buSzPts val="2200"/>
              <a:buChar char="●"/>
            </a:pPr>
            <a:r>
              <a:rPr lang="en" sz="2200"/>
              <a:t>Some level of Ciphering algorithm for SGSN. </a:t>
            </a:r>
            <a:endParaRPr sz="2200"/>
          </a:p>
          <a:p>
            <a:pPr indent="-355600" lvl="1" marL="914400" rtl="0" algn="l">
              <a:spcBef>
                <a:spcPts val="0"/>
              </a:spcBef>
              <a:spcAft>
                <a:spcPts val="0"/>
              </a:spcAft>
              <a:buClr>
                <a:srgbClr val="6AA84F"/>
              </a:buClr>
              <a:buSzPts val="2000"/>
              <a:buFont typeface="Barlow"/>
              <a:buChar char="○"/>
            </a:pPr>
            <a:r>
              <a:rPr lang="en" sz="2000">
                <a:solidFill>
                  <a:srgbClr val="6AA84F"/>
                </a:solidFill>
                <a:latin typeface="Barlow"/>
                <a:ea typeface="Barlow"/>
                <a:cs typeface="Barlow"/>
                <a:sym typeface="Barlow"/>
              </a:rPr>
              <a:t>PDU still transmitted in plain text.</a:t>
            </a:r>
            <a:endParaRPr sz="2000">
              <a:solidFill>
                <a:srgbClr val="6AA84F"/>
              </a:solidFill>
              <a:latin typeface="Barlow"/>
              <a:ea typeface="Barlow"/>
              <a:cs typeface="Barlow"/>
              <a:sym typeface="Barlow"/>
            </a:endParaRPr>
          </a:p>
          <a:p>
            <a:pPr indent="-368300" lvl="0" marL="457200" rtl="0" algn="l">
              <a:spcBef>
                <a:spcPts val="0"/>
              </a:spcBef>
              <a:spcAft>
                <a:spcPts val="0"/>
              </a:spcAft>
              <a:buSzPts val="2200"/>
              <a:buChar char="●"/>
            </a:pPr>
            <a:r>
              <a:rPr lang="en" sz="2200"/>
              <a:t>SGSN identity verification.</a:t>
            </a:r>
            <a:endParaRPr sz="2200"/>
          </a:p>
          <a:p>
            <a:pPr indent="0" lvl="0" marL="0" rtl="0" algn="l">
              <a:lnSpc>
                <a:spcPct val="100000"/>
              </a:lnSpc>
              <a:spcBef>
                <a:spcPts val="0"/>
              </a:spcBef>
              <a:spcAft>
                <a:spcPts val="0"/>
              </a:spcAft>
              <a:buClr>
                <a:schemeClr val="dk1"/>
              </a:buClr>
              <a:buSzPts val="1100"/>
              <a:buFont typeface="Arial"/>
              <a:buNone/>
            </a:pPr>
            <a:r>
              <a:t/>
            </a:r>
            <a:endParaRPr sz="1900">
              <a:solidFill>
                <a:srgbClr val="45818E"/>
              </a:solidFill>
              <a:latin typeface="Roboto Light"/>
              <a:ea typeface="Roboto Light"/>
              <a:cs typeface="Roboto Light"/>
              <a:sym typeface="Roboto Light"/>
            </a:endParaRPr>
          </a:p>
          <a:p>
            <a:pPr indent="0" lvl="0" marL="0" rtl="0" algn="l">
              <a:spcBef>
                <a:spcPts val="0"/>
              </a:spcBef>
              <a:spcAft>
                <a:spcPts val="1000"/>
              </a:spcAft>
              <a:buNone/>
            </a:pPr>
            <a:r>
              <a:t/>
            </a:r>
            <a:endParaRPr/>
          </a:p>
        </p:txBody>
      </p:sp>
      <p:sp>
        <p:nvSpPr>
          <p:cNvPr id="472" name="Google Shape;472;p5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73" name="Google Shape;473;p53"/>
          <p:cNvGrpSpPr/>
          <p:nvPr/>
        </p:nvGrpSpPr>
        <p:grpSpPr>
          <a:xfrm flipH="1">
            <a:off x="1200189" y="367741"/>
            <a:ext cx="571557" cy="541611"/>
            <a:chOff x="605925" y="1677875"/>
            <a:chExt cx="517433" cy="490323"/>
          </a:xfrm>
        </p:grpSpPr>
        <p:sp>
          <p:nvSpPr>
            <p:cNvPr id="474" name="Google Shape;474;p53"/>
            <p:cNvSpPr/>
            <p:nvPr/>
          </p:nvSpPr>
          <p:spPr>
            <a:xfrm>
              <a:off x="605925" y="1966338"/>
              <a:ext cx="201860" cy="201860"/>
            </a:xfrm>
            <a:custGeom>
              <a:rect b="b" l="l" r="r" t="t"/>
              <a:pathLst>
                <a:path extrusionOk="0" h="4826" w="4826">
                  <a:moveTo>
                    <a:pt x="2429" y="1"/>
                  </a:moveTo>
                  <a:cubicBezTo>
                    <a:pt x="1878" y="1005"/>
                    <a:pt x="1036" y="1846"/>
                    <a:pt x="0" y="2397"/>
                  </a:cubicBezTo>
                  <a:cubicBezTo>
                    <a:pt x="1036" y="2947"/>
                    <a:pt x="1878" y="3789"/>
                    <a:pt x="2429" y="4826"/>
                  </a:cubicBezTo>
                  <a:cubicBezTo>
                    <a:pt x="2979" y="3789"/>
                    <a:pt x="3821" y="2947"/>
                    <a:pt x="4825" y="2397"/>
                  </a:cubicBezTo>
                  <a:cubicBezTo>
                    <a:pt x="3821" y="1846"/>
                    <a:pt x="2979" y="1005"/>
                    <a:pt x="242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3"/>
            <p:cNvSpPr/>
            <p:nvPr/>
          </p:nvSpPr>
          <p:spPr>
            <a:xfrm>
              <a:off x="813124" y="1677875"/>
              <a:ext cx="310235" cy="311573"/>
            </a:xfrm>
            <a:custGeom>
              <a:rect b="b" l="l" r="r" t="t"/>
              <a:pathLst>
                <a:path extrusionOk="0" h="7449" w="7417">
                  <a:moveTo>
                    <a:pt x="3692" y="0"/>
                  </a:moveTo>
                  <a:cubicBezTo>
                    <a:pt x="2850" y="1587"/>
                    <a:pt x="1555" y="2882"/>
                    <a:pt x="1" y="3724"/>
                  </a:cubicBezTo>
                  <a:cubicBezTo>
                    <a:pt x="1555" y="4598"/>
                    <a:pt x="2850" y="5861"/>
                    <a:pt x="3692" y="7448"/>
                  </a:cubicBezTo>
                  <a:cubicBezTo>
                    <a:pt x="4567" y="5861"/>
                    <a:pt x="5862" y="4566"/>
                    <a:pt x="7416" y="3724"/>
                  </a:cubicBezTo>
                  <a:cubicBezTo>
                    <a:pt x="5862" y="2882"/>
                    <a:pt x="4567" y="1587"/>
                    <a:pt x="369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53"/>
          <p:cNvGrpSpPr/>
          <p:nvPr/>
        </p:nvGrpSpPr>
        <p:grpSpPr>
          <a:xfrm>
            <a:off x="7645355" y="3263213"/>
            <a:ext cx="369758" cy="393582"/>
            <a:chOff x="605925" y="1677875"/>
            <a:chExt cx="517433" cy="490323"/>
          </a:xfrm>
        </p:grpSpPr>
        <p:sp>
          <p:nvSpPr>
            <p:cNvPr id="477" name="Google Shape;477;p53"/>
            <p:cNvSpPr/>
            <p:nvPr/>
          </p:nvSpPr>
          <p:spPr>
            <a:xfrm>
              <a:off x="605925" y="1966338"/>
              <a:ext cx="201860" cy="201860"/>
            </a:xfrm>
            <a:custGeom>
              <a:rect b="b" l="l" r="r" t="t"/>
              <a:pathLst>
                <a:path extrusionOk="0" h="4826" w="4826">
                  <a:moveTo>
                    <a:pt x="2429" y="1"/>
                  </a:moveTo>
                  <a:cubicBezTo>
                    <a:pt x="1878" y="1005"/>
                    <a:pt x="1036" y="1846"/>
                    <a:pt x="0" y="2397"/>
                  </a:cubicBezTo>
                  <a:cubicBezTo>
                    <a:pt x="1036" y="2947"/>
                    <a:pt x="1878" y="3789"/>
                    <a:pt x="2429" y="4826"/>
                  </a:cubicBezTo>
                  <a:cubicBezTo>
                    <a:pt x="2979" y="3789"/>
                    <a:pt x="3821" y="2947"/>
                    <a:pt x="4825" y="2397"/>
                  </a:cubicBezTo>
                  <a:cubicBezTo>
                    <a:pt x="3821" y="1846"/>
                    <a:pt x="2979" y="1005"/>
                    <a:pt x="2429"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p:nvPr/>
          </p:nvSpPr>
          <p:spPr>
            <a:xfrm>
              <a:off x="813124" y="1677875"/>
              <a:ext cx="310235" cy="311573"/>
            </a:xfrm>
            <a:custGeom>
              <a:rect b="b" l="l" r="r" t="t"/>
              <a:pathLst>
                <a:path extrusionOk="0" h="7449" w="7417">
                  <a:moveTo>
                    <a:pt x="3692" y="0"/>
                  </a:moveTo>
                  <a:cubicBezTo>
                    <a:pt x="2850" y="1587"/>
                    <a:pt x="1555" y="2882"/>
                    <a:pt x="1" y="3724"/>
                  </a:cubicBezTo>
                  <a:cubicBezTo>
                    <a:pt x="1555" y="4598"/>
                    <a:pt x="2850" y="5861"/>
                    <a:pt x="3692" y="7448"/>
                  </a:cubicBezTo>
                  <a:cubicBezTo>
                    <a:pt x="4567" y="5861"/>
                    <a:pt x="5862" y="4566"/>
                    <a:pt x="7416" y="3724"/>
                  </a:cubicBezTo>
                  <a:cubicBezTo>
                    <a:pt x="5862" y="2882"/>
                    <a:pt x="4567" y="1587"/>
                    <a:pt x="369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265500" y="929275"/>
            <a:ext cx="4045200" cy="17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B3BF"/>
                </a:solidFill>
              </a:rPr>
              <a:t>Who am I?</a:t>
            </a:r>
            <a:endParaRPr sz="1600">
              <a:solidFill>
                <a:srgbClr val="F1B3BF"/>
              </a:solidFill>
              <a:highlight>
                <a:schemeClr val="dk1"/>
              </a:highlight>
              <a:latin typeface="Roboto Light"/>
              <a:ea typeface="Roboto Light"/>
              <a:cs typeface="Roboto Light"/>
              <a:sym typeface="Roboto Light"/>
            </a:endParaRPr>
          </a:p>
        </p:txBody>
      </p:sp>
      <p:sp>
        <p:nvSpPr>
          <p:cNvPr id="269" name="Google Shape;269;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1" marL="457200" rtl="0" algn="l">
              <a:lnSpc>
                <a:spcPct val="100000"/>
              </a:lnSpc>
              <a:spcBef>
                <a:spcPts val="900"/>
              </a:spcBef>
              <a:spcAft>
                <a:spcPts val="0"/>
              </a:spcAft>
              <a:buClr>
                <a:srgbClr val="4E5EA3"/>
              </a:buClr>
              <a:buSzPts val="1800"/>
              <a:buChar char="○"/>
            </a:pPr>
            <a:r>
              <a:rPr lang="en" sz="1800">
                <a:solidFill>
                  <a:srgbClr val="4E5EA3"/>
                </a:solidFill>
              </a:rPr>
              <a:t>Vulnerability Researcher at Trenchant</a:t>
            </a:r>
            <a:endParaRPr sz="1800">
              <a:solidFill>
                <a:srgbClr val="4E5EA3"/>
              </a:solidFill>
            </a:endParaRPr>
          </a:p>
          <a:p>
            <a:pPr indent="-342900" lvl="1" marL="457200" rtl="0" algn="l">
              <a:lnSpc>
                <a:spcPct val="100000"/>
              </a:lnSpc>
              <a:spcBef>
                <a:spcPts val="900"/>
              </a:spcBef>
              <a:spcAft>
                <a:spcPts val="0"/>
              </a:spcAft>
              <a:buClr>
                <a:srgbClr val="4E5EA3"/>
              </a:buClr>
              <a:buSzPts val="1800"/>
              <a:buChar char="○"/>
            </a:pPr>
            <a:r>
              <a:rPr lang="en" sz="1800">
                <a:solidFill>
                  <a:srgbClr val="4E5EA3"/>
                </a:solidFill>
              </a:rPr>
              <a:t>RE and embedded dev</a:t>
            </a:r>
            <a:endParaRPr sz="1800">
              <a:solidFill>
                <a:srgbClr val="4E5EA3"/>
              </a:solidFill>
            </a:endParaRPr>
          </a:p>
          <a:p>
            <a:pPr indent="-342900" lvl="1" marL="457200" rtl="0" algn="l">
              <a:lnSpc>
                <a:spcPct val="100000"/>
              </a:lnSpc>
              <a:spcBef>
                <a:spcPts val="900"/>
              </a:spcBef>
              <a:spcAft>
                <a:spcPts val="0"/>
              </a:spcAft>
              <a:buClr>
                <a:srgbClr val="4E5EA3"/>
              </a:buClr>
              <a:buSzPts val="1800"/>
              <a:buChar char="○"/>
            </a:pPr>
            <a:r>
              <a:rPr lang="en" sz="1800">
                <a:solidFill>
                  <a:srgbClr val="4E5EA3"/>
                </a:solidFill>
              </a:rPr>
              <a:t>Telco focused</a:t>
            </a:r>
            <a:endParaRPr sz="1800">
              <a:solidFill>
                <a:srgbClr val="4E5EA3"/>
              </a:solidFill>
            </a:endParaRPr>
          </a:p>
          <a:p>
            <a:pPr indent="-342900" lvl="1" marL="457200" rtl="0" algn="l">
              <a:lnSpc>
                <a:spcPct val="100000"/>
              </a:lnSpc>
              <a:spcBef>
                <a:spcPts val="900"/>
              </a:spcBef>
              <a:spcAft>
                <a:spcPts val="0"/>
              </a:spcAft>
              <a:buClr>
                <a:srgbClr val="4E5EA3"/>
              </a:buClr>
              <a:buSzPts val="1800"/>
              <a:buChar char="○"/>
            </a:pPr>
            <a:r>
              <a:rPr lang="en" sz="1800">
                <a:solidFill>
                  <a:srgbClr val="4E5EA3"/>
                </a:solidFill>
              </a:rPr>
              <a:t>~10 years of experience</a:t>
            </a:r>
            <a:endParaRPr sz="1800">
              <a:solidFill>
                <a:srgbClr val="4E5EA3"/>
              </a:solidFill>
            </a:endParaRPr>
          </a:p>
          <a:p>
            <a:pPr indent="-342900" lvl="1" marL="457200" rtl="0" algn="l">
              <a:lnSpc>
                <a:spcPct val="100000"/>
              </a:lnSpc>
              <a:spcBef>
                <a:spcPts val="900"/>
              </a:spcBef>
              <a:spcAft>
                <a:spcPts val="0"/>
              </a:spcAft>
              <a:buClr>
                <a:srgbClr val="4E5EA3"/>
              </a:buClr>
              <a:buSzPts val="1800"/>
              <a:buChar char="○"/>
            </a:pPr>
            <a:r>
              <a:rPr lang="en" sz="1800">
                <a:solidFill>
                  <a:srgbClr val="4E5EA3"/>
                </a:solidFill>
              </a:rPr>
              <a:t>Computer Engineering Degree</a:t>
            </a:r>
            <a:endParaRPr sz="1800">
              <a:solidFill>
                <a:srgbClr val="4E5EA3"/>
              </a:solidFill>
            </a:endParaRPr>
          </a:p>
          <a:p>
            <a:pPr indent="0" lvl="0" marL="0" rtl="0" algn="l">
              <a:spcBef>
                <a:spcPts val="0"/>
              </a:spcBef>
              <a:spcAft>
                <a:spcPts val="1600"/>
              </a:spcAft>
              <a:buNone/>
            </a:pPr>
            <a:r>
              <a:t/>
            </a:r>
            <a:endParaRPr/>
          </a:p>
        </p:txBody>
      </p:sp>
      <p:sp>
        <p:nvSpPr>
          <p:cNvPr id="270" name="Google Shape;2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71" name="Google Shape;271;p36"/>
          <p:cNvPicPr preferRelativeResize="0"/>
          <p:nvPr/>
        </p:nvPicPr>
        <p:blipFill>
          <a:blip r:embed="rId3">
            <a:alphaModFix/>
          </a:blip>
          <a:stretch>
            <a:fillRect/>
          </a:stretch>
        </p:blipFill>
        <p:spPr>
          <a:xfrm>
            <a:off x="670975" y="1583575"/>
            <a:ext cx="3234250" cy="323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ph type="title"/>
          </p:nvPr>
        </p:nvSpPr>
        <p:spPr>
          <a:xfrm>
            <a:off x="720000" y="219450"/>
            <a:ext cx="77040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2.5G/GPRS Attack Vectors</a:t>
            </a:r>
            <a:endParaRPr sz="3000"/>
          </a:p>
        </p:txBody>
      </p:sp>
      <p:sp>
        <p:nvSpPr>
          <p:cNvPr id="484" name="Google Shape;484;p54"/>
          <p:cNvSpPr txBox="1"/>
          <p:nvPr>
            <p:ph idx="1" type="body"/>
          </p:nvPr>
        </p:nvSpPr>
        <p:spPr>
          <a:xfrm>
            <a:off x="720000" y="859650"/>
            <a:ext cx="7349700" cy="3748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Same known rogue BTS flaws</a:t>
            </a:r>
            <a:endParaRPr/>
          </a:p>
          <a:p>
            <a:pPr indent="-330200" lvl="0" marL="457200" rtl="0" algn="l">
              <a:spcBef>
                <a:spcPts val="1000"/>
              </a:spcBef>
              <a:spcAft>
                <a:spcPts val="0"/>
              </a:spcAft>
              <a:buSzPts val="1600"/>
              <a:buChar char="●"/>
            </a:pPr>
            <a:r>
              <a:rPr lang="en"/>
              <a:t>Some implementations without any encryption</a:t>
            </a:r>
            <a:endParaRPr/>
          </a:p>
          <a:p>
            <a:pPr indent="-317500" lvl="1" marL="914400" rtl="0" algn="l">
              <a:spcBef>
                <a:spcPts val="1000"/>
              </a:spcBef>
              <a:spcAft>
                <a:spcPts val="0"/>
              </a:spcAft>
              <a:buSzPts val="1400"/>
              <a:buChar char="○"/>
            </a:pPr>
            <a:r>
              <a:rPr lang="en"/>
              <a:t>Italy and Denmark according to P1</a:t>
            </a:r>
            <a:endParaRPr/>
          </a:p>
          <a:p>
            <a:pPr indent="-330200" lvl="0" marL="457200" rtl="0" algn="l">
              <a:spcBef>
                <a:spcPts val="0"/>
              </a:spcBef>
              <a:spcAft>
                <a:spcPts val="0"/>
              </a:spcAft>
              <a:buSzPts val="1600"/>
              <a:buChar char="●"/>
            </a:pPr>
            <a:r>
              <a:rPr lang="en"/>
              <a:t>Nokia GGSN attack</a:t>
            </a:r>
            <a:endParaRPr/>
          </a:p>
          <a:p>
            <a:pPr indent="-317500" lvl="1" marL="914400" rtl="0" algn="l">
              <a:spcBef>
                <a:spcPts val="1000"/>
              </a:spcBef>
              <a:spcAft>
                <a:spcPts val="0"/>
              </a:spcAft>
              <a:buSzPts val="1400"/>
              <a:buChar char="○"/>
            </a:pPr>
            <a:r>
              <a:rPr lang="en"/>
              <a:t>non-standard IP options in a packet over the Gi interface</a:t>
            </a:r>
            <a:endParaRPr/>
          </a:p>
          <a:p>
            <a:pPr indent="-330200" lvl="0" marL="457200" rtl="0" algn="l">
              <a:spcBef>
                <a:spcPts val="0"/>
              </a:spcBef>
              <a:spcAft>
                <a:spcPts val="0"/>
              </a:spcAft>
              <a:buSzPts val="1600"/>
              <a:buChar char="●"/>
            </a:pPr>
            <a:r>
              <a:rPr lang="en"/>
              <a:t>GTP weaknesses </a:t>
            </a:r>
            <a:endParaRPr/>
          </a:p>
          <a:p>
            <a:pPr indent="-317500" lvl="1" marL="914400" rtl="0" algn="l">
              <a:spcBef>
                <a:spcPts val="1000"/>
              </a:spcBef>
              <a:spcAft>
                <a:spcPts val="0"/>
              </a:spcAft>
              <a:buSzPts val="1400"/>
              <a:buChar char="○"/>
            </a:pPr>
            <a:r>
              <a:rPr lang="en"/>
              <a:t>GPRS Tunnelling Protocol has no </a:t>
            </a:r>
            <a:r>
              <a:rPr lang="en"/>
              <a:t>encryption for User Plane or Control Plane. </a:t>
            </a:r>
            <a:endParaRPr/>
          </a:p>
          <a:p>
            <a:pPr indent="-317500" lvl="1" marL="914400" rtl="0" algn="l">
              <a:spcBef>
                <a:spcPts val="0"/>
              </a:spcBef>
              <a:spcAft>
                <a:spcPts val="0"/>
              </a:spcAft>
              <a:buSzPts val="1400"/>
              <a:buChar char="○"/>
            </a:pPr>
            <a:r>
              <a:rPr lang="en"/>
              <a:t>Infra attacks, overbilling, protocol anomaly attacks</a:t>
            </a:r>
            <a:endParaRPr/>
          </a:p>
          <a:p>
            <a:pPr indent="-330200" lvl="0" marL="457200" rtl="0" algn="l">
              <a:spcBef>
                <a:spcPts val="0"/>
              </a:spcBef>
              <a:spcAft>
                <a:spcPts val="0"/>
              </a:spcAft>
              <a:buSzPts val="1600"/>
              <a:buChar char="●"/>
            </a:pPr>
            <a:r>
              <a:rPr lang="en"/>
              <a:t>Cisco GGSN ASR 5000</a:t>
            </a:r>
            <a:endParaRPr/>
          </a:p>
          <a:p>
            <a:pPr indent="-317500" lvl="1" marL="914400" rtl="0" algn="l">
              <a:spcBef>
                <a:spcPts val="1000"/>
              </a:spcBef>
              <a:spcAft>
                <a:spcPts val="0"/>
              </a:spcAft>
              <a:buSzPts val="1400"/>
              <a:buChar char="○"/>
            </a:pPr>
            <a:r>
              <a:rPr lang="en"/>
              <a:t>Improper Wireless Session Protocol (WSP) packet handling</a:t>
            </a:r>
            <a:endParaRPr/>
          </a:p>
          <a:p>
            <a:pPr indent="-317500" lvl="2" marL="1371600" rtl="0" algn="l">
              <a:spcBef>
                <a:spcPts val="0"/>
              </a:spcBef>
              <a:spcAft>
                <a:spcPts val="0"/>
              </a:spcAft>
              <a:buSzPts val="1400"/>
              <a:buChar char="■"/>
            </a:pPr>
            <a:r>
              <a:rPr lang="en"/>
              <a:t>Portal Page bypass</a:t>
            </a:r>
            <a:endParaRPr/>
          </a:p>
          <a:p>
            <a:pPr indent="-317500" lvl="1" marL="914400" rtl="0" algn="l">
              <a:spcBef>
                <a:spcPts val="0"/>
              </a:spcBef>
              <a:spcAft>
                <a:spcPts val="0"/>
              </a:spcAft>
              <a:buSzPts val="1400"/>
              <a:buChar char="○"/>
            </a:pPr>
            <a:r>
              <a:rPr lang="en"/>
              <a:t>Improper HTTP packet handling</a:t>
            </a:r>
            <a:endParaRPr/>
          </a:p>
          <a:p>
            <a:pPr indent="-317500" lvl="2" marL="1371600" rtl="0" algn="l">
              <a:spcBef>
                <a:spcPts val="0"/>
              </a:spcBef>
              <a:spcAft>
                <a:spcPts val="0"/>
              </a:spcAft>
              <a:buSzPts val="1400"/>
              <a:buChar char="■"/>
            </a:pPr>
            <a:r>
              <a:rPr lang="en"/>
              <a:t>Send requests through GGSN without Verifying!</a:t>
            </a:r>
            <a:endParaRPr/>
          </a:p>
          <a:p>
            <a:pPr indent="0" lvl="0" marL="914400" rtl="0" algn="l">
              <a:spcBef>
                <a:spcPts val="0"/>
              </a:spcBef>
              <a:spcAft>
                <a:spcPts val="1000"/>
              </a:spcAft>
              <a:buNone/>
            </a:pPr>
            <a:r>
              <a:t/>
            </a:r>
            <a:endParaRPr/>
          </a:p>
        </p:txBody>
      </p:sp>
      <p:sp>
        <p:nvSpPr>
          <p:cNvPr id="485" name="Google Shape;485;p5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86" name="Google Shape;486;p54"/>
          <p:cNvPicPr preferRelativeResize="0"/>
          <p:nvPr/>
        </p:nvPicPr>
        <p:blipFill>
          <a:blip r:embed="rId3">
            <a:alphaModFix/>
          </a:blip>
          <a:stretch>
            <a:fillRect/>
          </a:stretch>
        </p:blipFill>
        <p:spPr>
          <a:xfrm>
            <a:off x="7804625" y="3990975"/>
            <a:ext cx="990425" cy="99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3G</a:t>
            </a:r>
            <a:endParaRPr sz="2900">
              <a:latin typeface="Barlow"/>
              <a:ea typeface="Barlow"/>
              <a:cs typeface="Barlow"/>
              <a:sym typeface="Barlow"/>
            </a:endParaRPr>
          </a:p>
        </p:txBody>
      </p:sp>
      <p:sp>
        <p:nvSpPr>
          <p:cNvPr id="492" name="Google Shape;492;p5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More internet functionality! </a:t>
            </a:r>
            <a:endParaRPr sz="2000"/>
          </a:p>
          <a:p>
            <a:pPr indent="-355600" lvl="0" marL="457200" rtl="0" algn="l">
              <a:spcBef>
                <a:spcPts val="0"/>
              </a:spcBef>
              <a:spcAft>
                <a:spcPts val="0"/>
              </a:spcAft>
              <a:buSzPts val="2000"/>
              <a:buChar char="●"/>
            </a:pPr>
            <a:r>
              <a:rPr lang="en" sz="2000"/>
              <a:t>Video Chat! </a:t>
            </a:r>
            <a:endParaRPr sz="2000"/>
          </a:p>
          <a:p>
            <a:pPr indent="-355600" lvl="0" marL="457200" rtl="0" algn="l">
              <a:spcBef>
                <a:spcPts val="0"/>
              </a:spcBef>
              <a:spcAft>
                <a:spcPts val="0"/>
              </a:spcAft>
              <a:buSzPts val="2000"/>
              <a:buChar char="●"/>
            </a:pPr>
            <a:r>
              <a:rPr lang="en" sz="2000"/>
              <a:t>Mobile Broadband!</a:t>
            </a:r>
            <a:endParaRPr sz="2000"/>
          </a:p>
          <a:p>
            <a:pPr indent="-355600" lvl="0" marL="457200" rtl="0" algn="l">
              <a:spcBef>
                <a:spcPts val="0"/>
              </a:spcBef>
              <a:spcAft>
                <a:spcPts val="0"/>
              </a:spcAft>
              <a:buSzPts val="2000"/>
              <a:buChar char="●"/>
            </a:pPr>
            <a:r>
              <a:rPr lang="en" sz="2000"/>
              <a:t>SIGTRAN</a:t>
            </a:r>
            <a:endParaRPr>
              <a:latin typeface="Arial"/>
              <a:ea typeface="Arial"/>
              <a:cs typeface="Arial"/>
              <a:sym typeface="Arial"/>
            </a:endParaRPr>
          </a:p>
        </p:txBody>
      </p:sp>
      <p:sp>
        <p:nvSpPr>
          <p:cNvPr id="493" name="Google Shape;493;p55"/>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494" name="Google Shape;49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95" name="Google Shape;495;p55"/>
          <p:cNvSpPr txBox="1"/>
          <p:nvPr>
            <p:ph idx="1" type="subTitle"/>
          </p:nvPr>
        </p:nvSpPr>
        <p:spPr>
          <a:xfrm>
            <a:off x="265500" y="1968050"/>
            <a:ext cx="4045200" cy="14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UMTS</a:t>
            </a:r>
            <a:endParaRPr b="1"/>
          </a:p>
        </p:txBody>
      </p:sp>
      <p:grpSp>
        <p:nvGrpSpPr>
          <p:cNvPr id="496" name="Google Shape;496;p55"/>
          <p:cNvGrpSpPr/>
          <p:nvPr/>
        </p:nvGrpSpPr>
        <p:grpSpPr>
          <a:xfrm>
            <a:off x="8572441" y="41151"/>
            <a:ext cx="571557" cy="540178"/>
            <a:chOff x="8078976" y="1716063"/>
            <a:chExt cx="517433" cy="489026"/>
          </a:xfrm>
        </p:grpSpPr>
        <p:sp>
          <p:nvSpPr>
            <p:cNvPr id="497" name="Google Shape;497;p55"/>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55"/>
          <p:cNvGrpSpPr/>
          <p:nvPr/>
        </p:nvGrpSpPr>
        <p:grpSpPr>
          <a:xfrm>
            <a:off x="169112" y="4733721"/>
            <a:ext cx="315790" cy="323100"/>
            <a:chOff x="8078976" y="1716063"/>
            <a:chExt cx="517433" cy="489026"/>
          </a:xfrm>
        </p:grpSpPr>
        <p:sp>
          <p:nvSpPr>
            <p:cNvPr id="500" name="Google Shape;500;p55"/>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a:effectLst>
              <a:outerShdw blurRad="142875"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a:effectLst>
              <a:outerShdw blurRad="142875" rotWithShape="0" algn="bl" dir="5400000" dist="19050">
                <a:schemeClr val="accen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2" name="Google Shape;502;p55"/>
          <p:cNvPicPr preferRelativeResize="0"/>
          <p:nvPr/>
        </p:nvPicPr>
        <p:blipFill>
          <a:blip r:embed="rId3">
            <a:alphaModFix/>
          </a:blip>
          <a:stretch>
            <a:fillRect/>
          </a:stretch>
        </p:blipFill>
        <p:spPr>
          <a:xfrm>
            <a:off x="1123188" y="2571750"/>
            <a:ext cx="2329825" cy="232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6"/>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508" name="Google Shape;508;p56"/>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509" name="Google Shape;50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0" name="Google Shape;510;p56"/>
          <p:cNvSpPr/>
          <p:nvPr/>
        </p:nvSpPr>
        <p:spPr>
          <a:xfrm>
            <a:off x="3478200" y="3689800"/>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r>
              <a:rPr lang="en"/>
              <a:t>G - UMTS -Network Architecture</a:t>
            </a:r>
            <a:endParaRPr/>
          </a:p>
        </p:txBody>
      </p:sp>
      <p:sp>
        <p:nvSpPr>
          <p:cNvPr id="516" name="Google Shape;516;p57"/>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Kept most of GPRS</a:t>
            </a:r>
            <a:endParaRPr sz="1800"/>
          </a:p>
          <a:p>
            <a:pPr indent="-342900" lvl="0" marL="457200" rtl="0" algn="l">
              <a:spcBef>
                <a:spcPts val="1000"/>
              </a:spcBef>
              <a:spcAft>
                <a:spcPts val="0"/>
              </a:spcAft>
              <a:buSzPts val="1800"/>
              <a:buChar char="●"/>
            </a:pPr>
            <a:r>
              <a:rPr lang="en" sz="1800"/>
              <a:t>RAN is now called </a:t>
            </a:r>
            <a:r>
              <a:rPr lang="en" sz="1800" u="sng"/>
              <a:t>UTRAN</a:t>
            </a:r>
            <a:r>
              <a:rPr b="1" lang="en" sz="1800"/>
              <a:t> (UMTS terrestrial Radio Access Network)</a:t>
            </a:r>
            <a:endParaRPr b="1" sz="1800"/>
          </a:p>
          <a:p>
            <a:pPr indent="-342900" lvl="0" marL="457200" rtl="0" algn="l">
              <a:spcBef>
                <a:spcPts val="1000"/>
              </a:spcBef>
              <a:spcAft>
                <a:spcPts val="0"/>
              </a:spcAft>
              <a:buSzPts val="1800"/>
              <a:buChar char="●"/>
            </a:pPr>
            <a:r>
              <a:rPr lang="en" sz="1800" u="sng"/>
              <a:t>NodeB </a:t>
            </a:r>
            <a:endParaRPr sz="1800"/>
          </a:p>
          <a:p>
            <a:pPr indent="-330200" lvl="1" marL="914400" rtl="0" algn="l">
              <a:spcBef>
                <a:spcPts val="1000"/>
              </a:spcBef>
              <a:spcAft>
                <a:spcPts val="0"/>
              </a:spcAft>
              <a:buSzPts val="1600"/>
              <a:buChar char="○"/>
            </a:pPr>
            <a:r>
              <a:rPr lang="en" sz="1600"/>
              <a:t>This is literally the same basic placement in the network and functionality as the</a:t>
            </a:r>
            <a:endParaRPr sz="1600"/>
          </a:p>
          <a:p>
            <a:pPr indent="-342900" lvl="0" marL="457200" rtl="0" algn="l">
              <a:spcBef>
                <a:spcPts val="0"/>
              </a:spcBef>
              <a:spcAft>
                <a:spcPts val="0"/>
              </a:spcAft>
              <a:buSzPts val="1800"/>
              <a:buChar char="●"/>
            </a:pPr>
            <a:r>
              <a:rPr lang="en" sz="1800" u="sng"/>
              <a:t>Radio Network Controller</a:t>
            </a:r>
            <a:r>
              <a:rPr b="1" lang="en" sz="1800"/>
              <a:t> (RNC)</a:t>
            </a:r>
            <a:endParaRPr b="1" sz="1800"/>
          </a:p>
          <a:p>
            <a:pPr indent="-330200" lvl="1" marL="914400" rtl="0" algn="l">
              <a:spcBef>
                <a:spcPts val="1000"/>
              </a:spcBef>
              <a:spcAft>
                <a:spcPts val="0"/>
              </a:spcAft>
              <a:buSzPts val="1600"/>
              <a:buChar char="○"/>
            </a:pPr>
            <a:r>
              <a:rPr lang="en" sz="1600"/>
              <a:t>In charge of all NodeBs for radio management.</a:t>
            </a:r>
            <a:endParaRPr sz="1600"/>
          </a:p>
          <a:p>
            <a:pPr indent="-330200" lvl="1" marL="914400" rtl="0" algn="l">
              <a:spcBef>
                <a:spcPts val="0"/>
              </a:spcBef>
              <a:spcAft>
                <a:spcPts val="0"/>
              </a:spcAft>
              <a:buSzPts val="1600"/>
              <a:buChar char="○"/>
            </a:pPr>
            <a:r>
              <a:rPr lang="en" sz="1600"/>
              <a:t>Some Mobility Management</a:t>
            </a:r>
            <a:endParaRPr sz="1600"/>
          </a:p>
          <a:p>
            <a:pPr indent="-330200" lvl="1" marL="914400" rtl="0" algn="l">
              <a:spcBef>
                <a:spcPts val="0"/>
              </a:spcBef>
              <a:spcAft>
                <a:spcPts val="0"/>
              </a:spcAft>
              <a:buSzPts val="1600"/>
              <a:buChar char="○"/>
            </a:pPr>
            <a:r>
              <a:rPr lang="en" sz="1600"/>
              <a:t>User data encryption</a:t>
            </a:r>
            <a:endParaRPr sz="1600"/>
          </a:p>
          <a:p>
            <a:pPr indent="0" lvl="0" marL="0" rtl="0" algn="l">
              <a:spcBef>
                <a:spcPts val="0"/>
              </a:spcBef>
              <a:spcAft>
                <a:spcPts val="1000"/>
              </a:spcAft>
              <a:buNone/>
            </a:pPr>
            <a:r>
              <a:t/>
            </a:r>
            <a:endParaRPr/>
          </a:p>
        </p:txBody>
      </p:sp>
      <p:sp>
        <p:nvSpPr>
          <p:cNvPr id="517" name="Google Shape;517;p5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Effect filter="fade" transition="in">
                                      <p:cBhvr>
                                        <p:cTn dur="1"/>
                                        <p:tgtEl>
                                          <p:spTgt spid="5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1" st="1"/>
                                            </p:txEl>
                                          </p:spTgt>
                                        </p:tgtEl>
                                        <p:attrNameLst>
                                          <p:attrName>style.visibility</p:attrName>
                                        </p:attrNameLst>
                                      </p:cBhvr>
                                      <p:to>
                                        <p:strVal val="visible"/>
                                      </p:to>
                                    </p:set>
                                    <p:animEffect filter="fade" transition="in">
                                      <p:cBhvr>
                                        <p:cTn dur="1"/>
                                        <p:tgtEl>
                                          <p:spTgt spid="5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2" st="2"/>
                                            </p:txEl>
                                          </p:spTgt>
                                        </p:tgtEl>
                                        <p:attrNameLst>
                                          <p:attrName>style.visibility</p:attrName>
                                        </p:attrNameLst>
                                      </p:cBhvr>
                                      <p:to>
                                        <p:strVal val="visible"/>
                                      </p:to>
                                    </p:set>
                                    <p:animEffect filter="fade" transition="in">
                                      <p:cBhvr>
                                        <p:cTn dur="1"/>
                                        <p:tgtEl>
                                          <p:spTgt spid="5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3" st="3"/>
                                            </p:txEl>
                                          </p:spTgt>
                                        </p:tgtEl>
                                        <p:attrNameLst>
                                          <p:attrName>style.visibility</p:attrName>
                                        </p:attrNameLst>
                                      </p:cBhvr>
                                      <p:to>
                                        <p:strVal val="visible"/>
                                      </p:to>
                                    </p:set>
                                    <p:animEffect filter="fade" transition="in">
                                      <p:cBhvr>
                                        <p:cTn dur="1"/>
                                        <p:tgtEl>
                                          <p:spTgt spid="5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4" st="4"/>
                                            </p:txEl>
                                          </p:spTgt>
                                        </p:tgtEl>
                                        <p:attrNameLst>
                                          <p:attrName>style.visibility</p:attrName>
                                        </p:attrNameLst>
                                      </p:cBhvr>
                                      <p:to>
                                        <p:strVal val="visible"/>
                                      </p:to>
                                    </p:set>
                                    <p:animEffect filter="fade" transition="in">
                                      <p:cBhvr>
                                        <p:cTn dur="1"/>
                                        <p:tgtEl>
                                          <p:spTgt spid="5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5" st="5"/>
                                            </p:txEl>
                                          </p:spTgt>
                                        </p:tgtEl>
                                        <p:attrNameLst>
                                          <p:attrName>style.visibility</p:attrName>
                                        </p:attrNameLst>
                                      </p:cBhvr>
                                      <p:to>
                                        <p:strVal val="visible"/>
                                      </p:to>
                                    </p:set>
                                    <p:animEffect filter="fade" transition="in">
                                      <p:cBhvr>
                                        <p:cTn dur="1"/>
                                        <p:tgtEl>
                                          <p:spTgt spid="5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6" st="6"/>
                                            </p:txEl>
                                          </p:spTgt>
                                        </p:tgtEl>
                                        <p:attrNameLst>
                                          <p:attrName>style.visibility</p:attrName>
                                        </p:attrNameLst>
                                      </p:cBhvr>
                                      <p:to>
                                        <p:strVal val="visible"/>
                                      </p:to>
                                    </p:set>
                                    <p:animEffect filter="fade" transition="in">
                                      <p:cBhvr>
                                        <p:cTn dur="1"/>
                                        <p:tgtEl>
                                          <p:spTgt spid="5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7" st="7"/>
                                            </p:txEl>
                                          </p:spTgt>
                                        </p:tgtEl>
                                        <p:attrNameLst>
                                          <p:attrName>style.visibility</p:attrName>
                                        </p:attrNameLst>
                                      </p:cBhvr>
                                      <p:to>
                                        <p:strVal val="visible"/>
                                      </p:to>
                                    </p:set>
                                    <p:animEffect filter="fade" transition="in">
                                      <p:cBhvr>
                                        <p:cTn dur="1"/>
                                        <p:tgtEl>
                                          <p:spTgt spid="5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8" st="8"/>
                                            </p:txEl>
                                          </p:spTgt>
                                        </p:tgtEl>
                                        <p:attrNameLst>
                                          <p:attrName>style.visibility</p:attrName>
                                        </p:attrNameLst>
                                      </p:cBhvr>
                                      <p:to>
                                        <p:strVal val="visible"/>
                                      </p:to>
                                    </p:set>
                                    <p:animEffect filter="fade" transition="in">
                                      <p:cBhvr>
                                        <p:cTn dur="1"/>
                                        <p:tgtEl>
                                          <p:spTgt spid="5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58"/>
          <p:cNvPicPr preferRelativeResize="0"/>
          <p:nvPr/>
        </p:nvPicPr>
        <p:blipFill>
          <a:blip r:embed="rId3">
            <a:alphaModFix/>
          </a:blip>
          <a:stretch>
            <a:fillRect/>
          </a:stretch>
        </p:blipFill>
        <p:spPr>
          <a:xfrm>
            <a:off x="146687" y="992725"/>
            <a:ext cx="8997324" cy="3903175"/>
          </a:xfrm>
          <a:prstGeom prst="rect">
            <a:avLst/>
          </a:prstGeom>
          <a:noFill/>
          <a:ln>
            <a:noFill/>
          </a:ln>
        </p:spPr>
      </p:pic>
      <p:sp>
        <p:nvSpPr>
          <p:cNvPr id="523" name="Google Shape;523;p58"/>
          <p:cNvSpPr/>
          <p:nvPr/>
        </p:nvSpPr>
        <p:spPr>
          <a:xfrm>
            <a:off x="925100" y="1113413"/>
            <a:ext cx="2438100" cy="36618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8"/>
          <p:cNvSpPr/>
          <p:nvPr/>
        </p:nvSpPr>
        <p:spPr>
          <a:xfrm>
            <a:off x="3579700" y="2498300"/>
            <a:ext cx="4920600" cy="2508000"/>
          </a:xfrm>
          <a:prstGeom prst="roundRect">
            <a:avLst>
              <a:gd fmla="val 16667" name="adj"/>
            </a:avLst>
          </a:prstGeom>
          <a:noFill/>
          <a:ln cap="flat" cmpd="sng" w="2857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8"/>
          <p:cNvSpPr/>
          <p:nvPr/>
        </p:nvSpPr>
        <p:spPr>
          <a:xfrm>
            <a:off x="3584775" y="992725"/>
            <a:ext cx="4920600" cy="2322900"/>
          </a:xfrm>
          <a:prstGeom prst="roundRect">
            <a:avLst>
              <a:gd fmla="val 16667"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8"/>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3G - UMTS - Architecture</a:t>
            </a:r>
            <a:endParaRPr/>
          </a:p>
        </p:txBody>
      </p:sp>
      <p:sp>
        <p:nvSpPr>
          <p:cNvPr id="527" name="Google Shape;527;p58"/>
          <p:cNvSpPr txBox="1"/>
          <p:nvPr/>
        </p:nvSpPr>
        <p:spPr>
          <a:xfrm>
            <a:off x="75950" y="1774800"/>
            <a:ext cx="54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D85C6"/>
                </a:solidFill>
              </a:rPr>
              <a:t>MS</a:t>
            </a:r>
            <a:endParaRPr>
              <a:solidFill>
                <a:srgbClr val="3D85C6"/>
              </a:solidFill>
            </a:endParaRPr>
          </a:p>
          <a:p>
            <a:pPr indent="0" lvl="0" marL="0" rtl="0" algn="l">
              <a:spcBef>
                <a:spcPts val="0"/>
              </a:spcBef>
              <a:spcAft>
                <a:spcPts val="0"/>
              </a:spcAft>
              <a:buNone/>
            </a:pPr>
            <a:r>
              <a:t/>
            </a:r>
            <a:endParaRPr>
              <a:solidFill>
                <a:srgbClr val="3D85C6"/>
              </a:solidFill>
            </a:endParaRPr>
          </a:p>
          <a:p>
            <a:pPr indent="0" lvl="0" marL="0" rtl="0" algn="l">
              <a:spcBef>
                <a:spcPts val="0"/>
              </a:spcBef>
              <a:spcAft>
                <a:spcPts val="0"/>
              </a:spcAft>
              <a:buNone/>
            </a:pPr>
            <a:r>
              <a:t/>
            </a:r>
            <a:endParaRPr>
              <a:solidFill>
                <a:srgbClr val="3D85C6"/>
              </a:solidFill>
            </a:endParaRPr>
          </a:p>
          <a:p>
            <a:pPr indent="0" lvl="0" marL="0" rtl="0" algn="l">
              <a:spcBef>
                <a:spcPts val="0"/>
              </a:spcBef>
              <a:spcAft>
                <a:spcPts val="0"/>
              </a:spcAft>
              <a:buNone/>
            </a:pPr>
            <a:r>
              <a:rPr lang="en">
                <a:solidFill>
                  <a:srgbClr val="3D85C6"/>
                </a:solidFill>
              </a:rPr>
              <a:t>UE</a:t>
            </a:r>
            <a:endParaRPr>
              <a:solidFill>
                <a:srgbClr val="3D85C6"/>
              </a:solidFill>
            </a:endParaRPr>
          </a:p>
        </p:txBody>
      </p:sp>
      <p:sp>
        <p:nvSpPr>
          <p:cNvPr id="528" name="Google Shape;528;p58"/>
          <p:cNvSpPr txBox="1"/>
          <p:nvPr/>
        </p:nvSpPr>
        <p:spPr>
          <a:xfrm>
            <a:off x="1047675" y="2055975"/>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NodeB</a:t>
            </a:r>
            <a:endParaRPr/>
          </a:p>
        </p:txBody>
      </p:sp>
      <p:sp>
        <p:nvSpPr>
          <p:cNvPr id="529" name="Google Shape;529;p58"/>
          <p:cNvSpPr txBox="1"/>
          <p:nvPr/>
        </p:nvSpPr>
        <p:spPr>
          <a:xfrm>
            <a:off x="2458025" y="2055975"/>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rPr>
              <a:t> RNC</a:t>
            </a:r>
            <a:endParaRPr>
              <a:solidFill>
                <a:srgbClr val="6AA84F"/>
              </a:solidFill>
            </a:endParaRPr>
          </a:p>
        </p:txBody>
      </p:sp>
      <p:sp>
        <p:nvSpPr>
          <p:cNvPr id="530" name="Google Shape;530;p58"/>
          <p:cNvSpPr txBox="1"/>
          <p:nvPr/>
        </p:nvSpPr>
        <p:spPr>
          <a:xfrm>
            <a:off x="4214825" y="4115600"/>
            <a:ext cx="8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rPr>
              <a:t>SGSN</a:t>
            </a:r>
            <a:endParaRPr>
              <a:solidFill>
                <a:srgbClr val="674EA7"/>
              </a:solidFill>
            </a:endParaRPr>
          </a:p>
        </p:txBody>
      </p:sp>
      <p:sp>
        <p:nvSpPr>
          <p:cNvPr id="531" name="Google Shape;531;p58"/>
          <p:cNvSpPr txBox="1"/>
          <p:nvPr/>
        </p:nvSpPr>
        <p:spPr>
          <a:xfrm>
            <a:off x="7007625" y="4115600"/>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5F06"/>
                </a:solidFill>
              </a:rPr>
              <a:t>GGSN</a:t>
            </a:r>
            <a:endParaRPr>
              <a:solidFill>
                <a:srgbClr val="B45F06"/>
              </a:solidFill>
            </a:endParaRPr>
          </a:p>
        </p:txBody>
      </p:sp>
      <p:sp>
        <p:nvSpPr>
          <p:cNvPr id="532" name="Google Shape;532;p58"/>
          <p:cNvSpPr txBox="1"/>
          <p:nvPr/>
        </p:nvSpPr>
        <p:spPr>
          <a:xfrm>
            <a:off x="4360025" y="1251600"/>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MSC</a:t>
            </a:r>
            <a:endParaRPr/>
          </a:p>
        </p:txBody>
      </p:sp>
      <p:sp>
        <p:nvSpPr>
          <p:cNvPr id="533" name="Google Shape;533;p58"/>
          <p:cNvSpPr txBox="1"/>
          <p:nvPr/>
        </p:nvSpPr>
        <p:spPr>
          <a:xfrm>
            <a:off x="4669450" y="177480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VLR</a:t>
            </a:r>
            <a:endParaRPr/>
          </a:p>
        </p:txBody>
      </p:sp>
      <p:sp>
        <p:nvSpPr>
          <p:cNvPr id="534" name="Google Shape;534;p58"/>
          <p:cNvSpPr txBox="1"/>
          <p:nvPr/>
        </p:nvSpPr>
        <p:spPr>
          <a:xfrm>
            <a:off x="5707625" y="257175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535" name="Google Shape;535;p58"/>
          <p:cNvSpPr txBox="1"/>
          <p:nvPr/>
        </p:nvSpPr>
        <p:spPr>
          <a:xfrm flipH="1">
            <a:off x="4971150" y="257175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sp>
        <p:nvSpPr>
          <p:cNvPr id="536" name="Google Shape;536;p58"/>
          <p:cNvSpPr txBox="1"/>
          <p:nvPr/>
        </p:nvSpPr>
        <p:spPr>
          <a:xfrm>
            <a:off x="4234675" y="2571750"/>
            <a:ext cx="5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537" name="Google Shape;537;p58"/>
          <p:cNvSpPr txBox="1"/>
          <p:nvPr/>
        </p:nvSpPr>
        <p:spPr>
          <a:xfrm>
            <a:off x="7327475" y="1181200"/>
            <a:ext cx="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GMSC</a:t>
            </a:r>
            <a:endParaRPr>
              <a:solidFill>
                <a:srgbClr val="0000FF"/>
              </a:solidFill>
            </a:endParaRPr>
          </a:p>
        </p:txBody>
      </p:sp>
      <p:sp>
        <p:nvSpPr>
          <p:cNvPr id="538" name="Google Shape;538;p5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4" name="Google Shape;544;p5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Mitigations from 2.5G	</a:t>
            </a:r>
            <a:endParaRPr/>
          </a:p>
        </p:txBody>
      </p:sp>
      <p:sp>
        <p:nvSpPr>
          <p:cNvPr id="545" name="Google Shape;545;p59"/>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(Attempts at) IMSI catcher mitigation</a:t>
            </a:r>
            <a:endParaRPr/>
          </a:p>
          <a:p>
            <a:pPr indent="-330200" lvl="0" marL="457200" rtl="0" algn="l">
              <a:spcBef>
                <a:spcPts val="0"/>
              </a:spcBef>
              <a:spcAft>
                <a:spcPts val="0"/>
              </a:spcAft>
              <a:buSzPts val="1600"/>
              <a:buChar char="●"/>
            </a:pPr>
            <a:r>
              <a:rPr lang="en"/>
              <a:t>Radio Access Link preserves IMSI confidentiality</a:t>
            </a:r>
            <a:endParaRPr/>
          </a:p>
          <a:p>
            <a:pPr indent="-330200" lvl="0" marL="457200" rtl="0" algn="l">
              <a:spcBef>
                <a:spcPts val="0"/>
              </a:spcBef>
              <a:spcAft>
                <a:spcPts val="0"/>
              </a:spcAft>
              <a:buSzPts val="1600"/>
              <a:buChar char="●"/>
            </a:pPr>
            <a:r>
              <a:rPr lang="en"/>
              <a:t>User Location confidentiality</a:t>
            </a:r>
            <a:endParaRPr/>
          </a:p>
          <a:p>
            <a:pPr indent="-330200" lvl="0" marL="457200" rtl="0" algn="l">
              <a:spcBef>
                <a:spcPts val="0"/>
              </a:spcBef>
              <a:spcAft>
                <a:spcPts val="0"/>
              </a:spcAft>
              <a:buSzPts val="1600"/>
              <a:buChar char="●"/>
            </a:pPr>
            <a:r>
              <a:rPr lang="en"/>
              <a:t>Signaling plane and user plane now have confidentiality requirements in the specs!</a:t>
            </a:r>
            <a:endParaRPr/>
          </a:p>
          <a:p>
            <a:pPr indent="-330200" lvl="0" marL="457200" rtl="0" algn="l">
              <a:spcBef>
                <a:spcPts val="0"/>
              </a:spcBef>
              <a:spcAft>
                <a:spcPts val="0"/>
              </a:spcAft>
              <a:buSzPts val="1600"/>
              <a:buChar char="●"/>
            </a:pPr>
            <a:r>
              <a:rPr lang="en"/>
              <a:t>Security should now be shown to the user </a:t>
            </a:r>
            <a:endParaRPr/>
          </a:p>
          <a:p>
            <a:pPr indent="-330200" lvl="1" marL="914400" rtl="0" algn="l">
              <a:spcBef>
                <a:spcPts val="0"/>
              </a:spcBef>
              <a:spcAft>
                <a:spcPts val="0"/>
              </a:spcAft>
              <a:buClr>
                <a:srgbClr val="6AA84F"/>
              </a:buClr>
              <a:buSzPts val="1600"/>
              <a:buFont typeface="Barlow"/>
              <a:buChar char="○"/>
            </a:pPr>
            <a:r>
              <a:rPr lang="en" sz="1600">
                <a:solidFill>
                  <a:srgbClr val="6AA84F"/>
                </a:solidFill>
                <a:latin typeface="Barlow"/>
                <a:ea typeface="Barlow"/>
                <a:cs typeface="Barlow"/>
                <a:sym typeface="Barlow"/>
              </a:rPr>
              <a:t>eg when hand off occurs to 2G</a:t>
            </a:r>
            <a:endParaRPr sz="1600">
              <a:solidFill>
                <a:srgbClr val="6AA84F"/>
              </a:solidFill>
              <a:latin typeface="Barlow"/>
              <a:ea typeface="Barlow"/>
              <a:cs typeface="Barlow"/>
              <a:sym typeface="Barlow"/>
            </a:endParaRPr>
          </a:p>
          <a:p>
            <a:pPr indent="-330200" lvl="0" marL="457200" rtl="0" algn="l">
              <a:spcBef>
                <a:spcPts val="0"/>
              </a:spcBef>
              <a:spcAft>
                <a:spcPts val="0"/>
              </a:spcAft>
              <a:buSzPts val="1600"/>
              <a:buChar char="●"/>
            </a:pPr>
            <a:r>
              <a:rPr lang="en"/>
              <a:t>True Mutual Auth!?</a:t>
            </a:r>
            <a:endParaRPr/>
          </a:p>
          <a:p>
            <a:pPr indent="0" lvl="0" marL="0" rtl="0" algn="l">
              <a:spcBef>
                <a:spcPts val="1000"/>
              </a:spcBef>
              <a:spcAft>
                <a:spcPts val="0"/>
              </a:spcAft>
              <a:buNone/>
            </a:pPr>
            <a:r>
              <a:t/>
            </a:r>
            <a:endParaRPr sz="1700">
              <a:solidFill>
                <a:srgbClr val="222222"/>
              </a:solidFill>
              <a:latin typeface="Arial"/>
              <a:ea typeface="Arial"/>
              <a:cs typeface="Arial"/>
              <a:sym typeface="Arial"/>
            </a:endParaRPr>
          </a:p>
          <a:p>
            <a:pPr indent="0" lvl="0" marL="0" rtl="0" algn="l">
              <a:spcBef>
                <a:spcPts val="1000"/>
              </a:spcBef>
              <a:spcAft>
                <a:spcPts val="0"/>
              </a:spcAft>
              <a:buNone/>
            </a:pPr>
            <a:r>
              <a:t/>
            </a:r>
            <a:endParaRPr sz="1100">
              <a:solidFill>
                <a:srgbClr val="222222"/>
              </a:solidFill>
              <a:highlight>
                <a:srgbClr val="FFFFFF"/>
              </a:highlight>
              <a:latin typeface="Arial"/>
              <a:ea typeface="Arial"/>
              <a:cs typeface="Arial"/>
              <a:sym typeface="Arial"/>
            </a:endParaRPr>
          </a:p>
          <a:p>
            <a:pPr indent="0" lvl="0" marL="0" rtl="0" algn="l">
              <a:spcBef>
                <a:spcPts val="1000"/>
              </a:spcBef>
              <a:spcAft>
                <a:spcPts val="1000"/>
              </a:spcAft>
              <a:buNone/>
            </a:pPr>
            <a:r>
              <a:t/>
            </a:r>
            <a:endParaRPr/>
          </a:p>
        </p:txBody>
      </p:sp>
      <p:pic>
        <p:nvPicPr>
          <p:cNvPr id="546" name="Google Shape;546;p59"/>
          <p:cNvPicPr preferRelativeResize="0"/>
          <p:nvPr/>
        </p:nvPicPr>
        <p:blipFill>
          <a:blip r:embed="rId3">
            <a:alphaModFix/>
          </a:blip>
          <a:stretch>
            <a:fillRect/>
          </a:stretch>
        </p:blipFill>
        <p:spPr>
          <a:xfrm>
            <a:off x="3334450" y="3485975"/>
            <a:ext cx="1657525" cy="165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0"/>
          <p:cNvSpPr txBox="1"/>
          <p:nvPr>
            <p:ph type="title"/>
          </p:nvPr>
        </p:nvSpPr>
        <p:spPr>
          <a:xfrm>
            <a:off x="720000" y="261025"/>
            <a:ext cx="7704000" cy="6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3</a:t>
            </a:r>
            <a:r>
              <a:rPr lang="en" sz="3000"/>
              <a:t>G - UMTS - Attack Vectors</a:t>
            </a:r>
            <a:endParaRPr sz="3000"/>
          </a:p>
        </p:txBody>
      </p:sp>
      <p:sp>
        <p:nvSpPr>
          <p:cNvPr id="552" name="Google Shape;552;p60"/>
          <p:cNvSpPr txBox="1"/>
          <p:nvPr>
            <p:ph idx="1" type="body"/>
          </p:nvPr>
        </p:nvSpPr>
        <p:spPr>
          <a:xfrm>
            <a:off x="720000" y="867925"/>
            <a:ext cx="7349700" cy="374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Rogue </a:t>
            </a:r>
            <a:r>
              <a:rPr b="1" lang="en"/>
              <a:t>NodeB  </a:t>
            </a:r>
            <a:r>
              <a:rPr lang="en"/>
              <a:t>(BTS) </a:t>
            </a:r>
            <a:r>
              <a:rPr lang="en"/>
              <a:t>can still happen</a:t>
            </a:r>
            <a:endParaRPr/>
          </a:p>
          <a:p>
            <a:pPr indent="-330200" lvl="0" marL="457200" rtl="0" algn="l">
              <a:spcBef>
                <a:spcPts val="1000"/>
              </a:spcBef>
              <a:spcAft>
                <a:spcPts val="0"/>
              </a:spcAft>
              <a:buSzPts val="1600"/>
              <a:buChar char="●"/>
            </a:pPr>
            <a:r>
              <a:rPr lang="en"/>
              <a:t>Remote IMSI Attack</a:t>
            </a:r>
            <a:endParaRPr/>
          </a:p>
          <a:p>
            <a:pPr indent="-317500" lvl="1" marL="914400" rtl="0" algn="l">
              <a:spcBef>
                <a:spcPts val="1000"/>
              </a:spcBef>
              <a:spcAft>
                <a:spcPts val="0"/>
              </a:spcAft>
              <a:buSzPts val="1400"/>
              <a:buChar char="○"/>
            </a:pPr>
            <a:r>
              <a:rPr lang="en"/>
              <a:t>Integrity keys between </a:t>
            </a:r>
            <a:r>
              <a:rPr b="1" lang="en">
                <a:latin typeface="Barlow"/>
                <a:ea typeface="Barlow"/>
                <a:cs typeface="Barlow"/>
                <a:sym typeface="Barlow"/>
              </a:rPr>
              <a:t>UE </a:t>
            </a:r>
            <a:r>
              <a:rPr lang="en"/>
              <a:t>and </a:t>
            </a:r>
            <a:r>
              <a:rPr b="1" lang="en">
                <a:latin typeface="Barlow"/>
                <a:ea typeface="Barlow"/>
                <a:cs typeface="Barlow"/>
                <a:sym typeface="Barlow"/>
              </a:rPr>
              <a:t>RNC </a:t>
            </a:r>
            <a:r>
              <a:rPr lang="en"/>
              <a:t>are generated in the Core Network and tx unencrypted to RNC, and sometimes between RNCs</a:t>
            </a:r>
            <a:endParaRPr/>
          </a:p>
          <a:p>
            <a:pPr indent="-317500" lvl="1" marL="914400" rtl="0" algn="l">
              <a:spcBef>
                <a:spcPts val="0"/>
              </a:spcBef>
              <a:spcAft>
                <a:spcPts val="0"/>
              </a:spcAft>
              <a:buSzPts val="1400"/>
              <a:buChar char="○"/>
            </a:pPr>
            <a:r>
              <a:rPr lang="en"/>
              <a:t>Integrity of user data is not defined</a:t>
            </a:r>
            <a:endParaRPr/>
          </a:p>
          <a:p>
            <a:pPr indent="-330200" lvl="0" marL="457200" rtl="0" algn="l">
              <a:spcBef>
                <a:spcPts val="0"/>
              </a:spcBef>
              <a:spcAft>
                <a:spcPts val="0"/>
              </a:spcAft>
              <a:buSzPts val="1600"/>
              <a:buChar char="●"/>
            </a:pPr>
            <a:r>
              <a:rPr lang="en"/>
              <a:t>Signaling Plane </a:t>
            </a:r>
            <a:r>
              <a:rPr b="1" lang="en"/>
              <a:t>RAB</a:t>
            </a:r>
            <a:endParaRPr b="1"/>
          </a:p>
          <a:p>
            <a:pPr indent="-330200" lvl="0" marL="457200" rtl="0" algn="l">
              <a:spcBef>
                <a:spcPts val="1000"/>
              </a:spcBef>
              <a:spcAft>
                <a:spcPts val="0"/>
              </a:spcAft>
              <a:buSzPts val="1600"/>
              <a:buChar char="●"/>
            </a:pPr>
            <a:r>
              <a:rPr lang="en"/>
              <a:t>Mobile Network Operators receiving </a:t>
            </a:r>
            <a:r>
              <a:rPr b="1" lang="en"/>
              <a:t>UE </a:t>
            </a:r>
            <a:r>
              <a:rPr lang="en"/>
              <a:t>capabilities plain-text</a:t>
            </a:r>
            <a:endParaRPr/>
          </a:p>
          <a:p>
            <a:pPr indent="-330200" lvl="0" marL="457200" rtl="0" algn="l">
              <a:spcBef>
                <a:spcPts val="1000"/>
              </a:spcBef>
              <a:spcAft>
                <a:spcPts val="0"/>
              </a:spcAft>
              <a:buSzPts val="1600"/>
              <a:buChar char="●"/>
            </a:pPr>
            <a:r>
              <a:rPr b="1" lang="en"/>
              <a:t>HLR </a:t>
            </a:r>
            <a:r>
              <a:rPr lang="en"/>
              <a:t>overloading using SQN</a:t>
            </a:r>
            <a:endParaRPr/>
          </a:p>
          <a:p>
            <a:pPr indent="-323850" lvl="0" marL="457200" rtl="0" algn="l">
              <a:spcBef>
                <a:spcPts val="1000"/>
              </a:spcBef>
              <a:spcAft>
                <a:spcPts val="0"/>
              </a:spcAft>
              <a:buSzPts val="1500"/>
              <a:buChar char="●"/>
            </a:pPr>
            <a:r>
              <a:rPr lang="en"/>
              <a:t>Cisco ASR 5000 Series GGSN</a:t>
            </a:r>
            <a:endParaRPr/>
          </a:p>
          <a:p>
            <a:pPr indent="-317500" lvl="1" marL="914400" rtl="0" algn="l">
              <a:spcBef>
                <a:spcPts val="0"/>
              </a:spcBef>
              <a:spcAft>
                <a:spcPts val="0"/>
              </a:spcAft>
              <a:buSzPts val="1400"/>
              <a:buChar char="○"/>
            </a:pPr>
            <a:r>
              <a:rPr lang="en"/>
              <a:t>Not properly handling TCP packets</a:t>
            </a:r>
            <a:endParaRPr/>
          </a:p>
        </p:txBody>
      </p:sp>
      <p:sp>
        <p:nvSpPr>
          <p:cNvPr id="553" name="Google Shape;553;p6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54" name="Google Shape;554;p60"/>
          <p:cNvPicPr preferRelativeResize="0"/>
          <p:nvPr/>
        </p:nvPicPr>
        <p:blipFill>
          <a:blip r:embed="rId3">
            <a:alphaModFix/>
          </a:blip>
          <a:stretch>
            <a:fillRect/>
          </a:stretch>
        </p:blipFill>
        <p:spPr>
          <a:xfrm>
            <a:off x="6669950" y="3617550"/>
            <a:ext cx="1304225" cy="130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61"/>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560" name="Google Shape;560;p61"/>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561" name="Google Shape;561;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62" name="Google Shape;562;p61"/>
          <p:cNvSpPr/>
          <p:nvPr/>
        </p:nvSpPr>
        <p:spPr>
          <a:xfrm>
            <a:off x="4822775" y="3744550"/>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2"/>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LTE</a:t>
            </a:r>
            <a:endParaRPr/>
          </a:p>
        </p:txBody>
      </p:sp>
      <p:sp>
        <p:nvSpPr>
          <p:cNvPr id="568" name="Google Shape;568;p6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3.95G? 4G? Guess it’s called 4G now?</a:t>
            </a:r>
            <a:endParaRPr sz="2000"/>
          </a:p>
          <a:p>
            <a:pPr indent="-355600" lvl="0" marL="457200" rtl="0" algn="l">
              <a:spcBef>
                <a:spcPts val="1600"/>
              </a:spcBef>
              <a:spcAft>
                <a:spcPts val="0"/>
              </a:spcAft>
              <a:buSzPts val="2000"/>
              <a:buChar char="●"/>
            </a:pPr>
            <a:r>
              <a:rPr lang="en" sz="2000"/>
              <a:t>Core network is now Evolved Packet Core aka System Architecture Evolution</a:t>
            </a:r>
            <a:endParaRPr sz="2000" u="sng"/>
          </a:p>
          <a:p>
            <a:pPr indent="-355600" lvl="0" marL="457200" rtl="0" algn="l">
              <a:spcBef>
                <a:spcPts val="1600"/>
              </a:spcBef>
              <a:spcAft>
                <a:spcPts val="0"/>
              </a:spcAft>
              <a:buSzPts val="2000"/>
              <a:buChar char="●"/>
            </a:pPr>
            <a:r>
              <a:rPr lang="en" sz="2000"/>
              <a:t>VoLTE, carrier adopted improvements</a:t>
            </a:r>
            <a:endParaRPr sz="2000"/>
          </a:p>
          <a:p>
            <a:pPr indent="-355600" lvl="0" marL="457200" rtl="0" algn="l">
              <a:spcBef>
                <a:spcPts val="1600"/>
              </a:spcBef>
              <a:spcAft>
                <a:spcPts val="0"/>
              </a:spcAft>
              <a:buSzPts val="2000"/>
              <a:buChar char="●"/>
            </a:pPr>
            <a:r>
              <a:rPr lang="en" sz="2000"/>
              <a:t>Diameter </a:t>
            </a:r>
            <a:endParaRPr/>
          </a:p>
          <a:p>
            <a:pPr indent="0" lvl="0" marL="0" rtl="0" algn="l">
              <a:spcBef>
                <a:spcPts val="1600"/>
              </a:spcBef>
              <a:spcAft>
                <a:spcPts val="1600"/>
              </a:spcAft>
              <a:buNone/>
            </a:pPr>
            <a:r>
              <a:t/>
            </a:r>
            <a:endParaRPr/>
          </a:p>
        </p:txBody>
      </p:sp>
      <p:sp>
        <p:nvSpPr>
          <p:cNvPr id="569" name="Google Shape;569;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70" name="Google Shape;570;p62"/>
          <p:cNvPicPr preferRelativeResize="0"/>
          <p:nvPr/>
        </p:nvPicPr>
        <p:blipFill>
          <a:blip r:embed="rId3">
            <a:alphaModFix/>
          </a:blip>
          <a:stretch>
            <a:fillRect/>
          </a:stretch>
        </p:blipFill>
        <p:spPr>
          <a:xfrm>
            <a:off x="1156600" y="2156325"/>
            <a:ext cx="2262975" cy="2262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3"/>
          <p:cNvSpPr/>
          <p:nvPr/>
        </p:nvSpPr>
        <p:spPr>
          <a:xfrm>
            <a:off x="4435725" y="2583725"/>
            <a:ext cx="1045500" cy="8409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3"/>
          <p:cNvSpPr txBox="1"/>
          <p:nvPr>
            <p:ph idx="1" type="body"/>
          </p:nvPr>
        </p:nvSpPr>
        <p:spPr>
          <a:xfrm>
            <a:off x="387900" y="1192100"/>
            <a:ext cx="7681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u="sng"/>
              <a:t>eNodeB</a:t>
            </a:r>
            <a:r>
              <a:rPr lang="en"/>
              <a:t> </a:t>
            </a:r>
            <a:endParaRPr/>
          </a:p>
        </p:txBody>
      </p:sp>
      <p:sp>
        <p:nvSpPr>
          <p:cNvPr id="577" name="Google Shape;577;p63"/>
          <p:cNvSpPr/>
          <p:nvPr/>
        </p:nvSpPr>
        <p:spPr>
          <a:xfrm>
            <a:off x="6098275" y="2462125"/>
            <a:ext cx="2620500" cy="2508000"/>
          </a:xfrm>
          <a:prstGeom prst="rect">
            <a:avLst/>
          </a:prstGeom>
          <a:noFill/>
          <a:ln cap="flat" cmpd="sng" w="381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3"/>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LTE - Network Architecture</a:t>
            </a:r>
            <a:endParaRPr/>
          </a:p>
        </p:txBody>
      </p:sp>
      <p:pic>
        <p:nvPicPr>
          <p:cNvPr id="579" name="Google Shape;579;p63"/>
          <p:cNvPicPr preferRelativeResize="0"/>
          <p:nvPr/>
        </p:nvPicPr>
        <p:blipFill>
          <a:blip r:embed="rId3">
            <a:alphaModFix/>
          </a:blip>
          <a:stretch>
            <a:fillRect/>
          </a:stretch>
        </p:blipFill>
        <p:spPr>
          <a:xfrm>
            <a:off x="4151725" y="2731039"/>
            <a:ext cx="4924826" cy="2136462"/>
          </a:xfrm>
          <a:prstGeom prst="rect">
            <a:avLst/>
          </a:prstGeom>
          <a:noFill/>
          <a:ln>
            <a:noFill/>
          </a:ln>
        </p:spPr>
      </p:pic>
      <p:sp>
        <p:nvSpPr>
          <p:cNvPr id="580" name="Google Shape;580;p63"/>
          <p:cNvSpPr txBox="1"/>
          <p:nvPr/>
        </p:nvSpPr>
        <p:spPr>
          <a:xfrm>
            <a:off x="4435725" y="2503225"/>
            <a:ext cx="10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eNodeB</a:t>
            </a:r>
            <a:endParaRPr/>
          </a:p>
        </p:txBody>
      </p:sp>
      <p:sp>
        <p:nvSpPr>
          <p:cNvPr id="581" name="Google Shape;581;p63"/>
          <p:cNvSpPr txBox="1"/>
          <p:nvPr/>
        </p:nvSpPr>
        <p:spPr>
          <a:xfrm>
            <a:off x="6301525" y="2758438"/>
            <a:ext cx="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6A5AF"/>
                </a:solidFill>
              </a:rPr>
              <a:t>MME</a:t>
            </a:r>
            <a:endParaRPr b="1">
              <a:solidFill>
                <a:srgbClr val="76A5AF"/>
              </a:solidFill>
            </a:endParaRPr>
          </a:p>
        </p:txBody>
      </p:sp>
      <p:sp>
        <p:nvSpPr>
          <p:cNvPr id="582" name="Google Shape;582;p63"/>
          <p:cNvSpPr txBox="1"/>
          <p:nvPr/>
        </p:nvSpPr>
        <p:spPr>
          <a:xfrm>
            <a:off x="6300775" y="4348800"/>
            <a:ext cx="6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51C75"/>
                </a:solidFill>
              </a:rPr>
              <a:t>SGW</a:t>
            </a:r>
            <a:endParaRPr b="1">
              <a:solidFill>
                <a:srgbClr val="351C75"/>
              </a:solidFill>
            </a:endParaRPr>
          </a:p>
        </p:txBody>
      </p:sp>
      <p:sp>
        <p:nvSpPr>
          <p:cNvPr id="583" name="Google Shape;583;p63"/>
          <p:cNvSpPr txBox="1"/>
          <p:nvPr/>
        </p:nvSpPr>
        <p:spPr>
          <a:xfrm>
            <a:off x="7778825" y="4348800"/>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F9000"/>
                </a:solidFill>
              </a:rPr>
              <a:t>PGW</a:t>
            </a:r>
            <a:endParaRPr b="1">
              <a:solidFill>
                <a:srgbClr val="BF9000"/>
              </a:solidFill>
            </a:endParaRPr>
          </a:p>
        </p:txBody>
      </p:sp>
      <p:sp>
        <p:nvSpPr>
          <p:cNvPr id="584" name="Google Shape;584;p63"/>
          <p:cNvSpPr txBox="1"/>
          <p:nvPr/>
        </p:nvSpPr>
        <p:spPr>
          <a:xfrm>
            <a:off x="7828150" y="3769225"/>
            <a:ext cx="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PCRF</a:t>
            </a:r>
            <a:endParaRPr b="1">
              <a:solidFill>
                <a:srgbClr val="38761D"/>
              </a:solidFill>
            </a:endParaRPr>
          </a:p>
        </p:txBody>
      </p:sp>
      <p:sp>
        <p:nvSpPr>
          <p:cNvPr id="585" name="Google Shape;585;p63"/>
          <p:cNvSpPr txBox="1"/>
          <p:nvPr/>
        </p:nvSpPr>
        <p:spPr>
          <a:xfrm>
            <a:off x="8022425" y="273105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HSS</a:t>
            </a:r>
            <a:endParaRPr b="1">
              <a:solidFill>
                <a:srgbClr val="0000FF"/>
              </a:solidFill>
            </a:endParaRPr>
          </a:p>
        </p:txBody>
      </p:sp>
      <p:cxnSp>
        <p:nvCxnSpPr>
          <p:cNvPr id="586" name="Google Shape;586;p63"/>
          <p:cNvCxnSpPr/>
          <p:nvPr/>
        </p:nvCxnSpPr>
        <p:spPr>
          <a:xfrm>
            <a:off x="6459625" y="3326100"/>
            <a:ext cx="5400" cy="10227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63"/>
          <p:cNvSpPr txBox="1"/>
          <p:nvPr/>
        </p:nvSpPr>
        <p:spPr>
          <a:xfrm>
            <a:off x="387900" y="1558075"/>
            <a:ext cx="9010500" cy="931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Barlow"/>
              <a:buChar char="●"/>
            </a:pPr>
            <a:r>
              <a:rPr lang="en" sz="1600" u="sng">
                <a:solidFill>
                  <a:srgbClr val="0077C2"/>
                </a:solidFill>
                <a:latin typeface="Barlow"/>
                <a:ea typeface="Barlow"/>
                <a:cs typeface="Barlow"/>
                <a:sym typeface="Barlow"/>
              </a:rPr>
              <a:t>Mobility Management Entity</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MME</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replaces the RNC</a:t>
            </a:r>
            <a:endParaRPr>
              <a:solidFill>
                <a:srgbClr val="93C47D"/>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Directs to appropriate SGW. </a:t>
            </a:r>
            <a:endParaRPr sz="1200">
              <a:solidFill>
                <a:srgbClr val="93C47D"/>
              </a:solidFill>
              <a:latin typeface="Barlow Medium"/>
              <a:ea typeface="Barlow Medium"/>
              <a:cs typeface="Barlow Medium"/>
              <a:sym typeface="Barlow Medium"/>
            </a:endParaRPr>
          </a:p>
        </p:txBody>
      </p:sp>
      <p:sp>
        <p:nvSpPr>
          <p:cNvPr id="588" name="Google Shape;588;p63"/>
          <p:cNvSpPr txBox="1"/>
          <p:nvPr/>
        </p:nvSpPr>
        <p:spPr>
          <a:xfrm>
            <a:off x="387900" y="2433750"/>
            <a:ext cx="4047900" cy="6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Barlow"/>
              <a:buChar char="●"/>
            </a:pPr>
            <a:r>
              <a:rPr lang="en" sz="1600" u="sng">
                <a:solidFill>
                  <a:srgbClr val="0077C2"/>
                </a:solidFill>
                <a:latin typeface="Barlow"/>
                <a:ea typeface="Barlow"/>
                <a:cs typeface="Barlow"/>
                <a:sym typeface="Barlow"/>
              </a:rPr>
              <a:t>Home Subscriber Server</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HSS</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HLR and AuC combined</a:t>
            </a:r>
            <a:endParaRPr>
              <a:solidFill>
                <a:srgbClr val="93C47D"/>
              </a:solidFill>
              <a:latin typeface="Barlow Medium"/>
              <a:ea typeface="Barlow Medium"/>
              <a:cs typeface="Barlow Medium"/>
              <a:sym typeface="Barlow Medium"/>
            </a:endParaRPr>
          </a:p>
        </p:txBody>
      </p:sp>
      <p:sp>
        <p:nvSpPr>
          <p:cNvPr id="589" name="Google Shape;589;p63"/>
          <p:cNvSpPr txBox="1"/>
          <p:nvPr/>
        </p:nvSpPr>
        <p:spPr>
          <a:xfrm>
            <a:off x="387900" y="3036500"/>
            <a:ext cx="4505100" cy="6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Barlow"/>
              <a:buChar char="●"/>
            </a:pPr>
            <a:r>
              <a:rPr lang="en" sz="1600" u="sng">
                <a:solidFill>
                  <a:srgbClr val="0077C2"/>
                </a:solidFill>
                <a:latin typeface="Barlow"/>
                <a:ea typeface="Barlow"/>
                <a:cs typeface="Barlow"/>
                <a:sym typeface="Barlow"/>
              </a:rPr>
              <a:t>S</a:t>
            </a:r>
            <a:r>
              <a:rPr lang="en" sz="1600" u="sng">
                <a:solidFill>
                  <a:srgbClr val="0077C2"/>
                </a:solidFill>
                <a:latin typeface="Barlow"/>
                <a:ea typeface="Barlow"/>
                <a:cs typeface="Barlow"/>
                <a:sym typeface="Barlow"/>
              </a:rPr>
              <a:t>ignal Gateway</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SGW</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Routes and Forwards packets.</a:t>
            </a:r>
            <a:endParaRPr>
              <a:solidFill>
                <a:srgbClr val="93C47D"/>
              </a:solidFill>
              <a:latin typeface="Barlow Medium"/>
              <a:ea typeface="Barlow Medium"/>
              <a:cs typeface="Barlow Medium"/>
              <a:sym typeface="Barlow Medium"/>
            </a:endParaRPr>
          </a:p>
        </p:txBody>
      </p:sp>
      <p:sp>
        <p:nvSpPr>
          <p:cNvPr id="590" name="Google Shape;590;p63"/>
          <p:cNvSpPr txBox="1"/>
          <p:nvPr/>
        </p:nvSpPr>
        <p:spPr>
          <a:xfrm>
            <a:off x="387900" y="3635525"/>
            <a:ext cx="5481300" cy="931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Roboto"/>
              <a:buChar char="●"/>
            </a:pPr>
            <a:r>
              <a:rPr lang="en" sz="1600" u="sng">
                <a:solidFill>
                  <a:srgbClr val="0077C2"/>
                </a:solidFill>
                <a:latin typeface="Barlow"/>
                <a:ea typeface="Barlow"/>
                <a:cs typeface="Barlow"/>
                <a:sym typeface="Barlow"/>
              </a:rPr>
              <a:t>PDN Gateway</a:t>
            </a:r>
            <a:r>
              <a:rPr lang="en" sz="1600">
                <a:solidFill>
                  <a:srgbClr val="0077C2"/>
                </a:solidFill>
                <a:latin typeface="Barlow"/>
                <a:ea typeface="Barlow"/>
                <a:cs typeface="Barlow"/>
                <a:sym typeface="Barlow"/>
              </a:rPr>
              <a:t> (</a:t>
            </a:r>
            <a:r>
              <a:rPr b="1" lang="en" sz="1600">
                <a:solidFill>
                  <a:srgbClr val="0077C2"/>
                </a:solidFill>
                <a:latin typeface="Barlow"/>
                <a:ea typeface="Barlow"/>
                <a:cs typeface="Barlow"/>
                <a:sym typeface="Barlow"/>
              </a:rPr>
              <a:t>PGW</a:t>
            </a:r>
            <a:r>
              <a:rPr lang="en" sz="1600">
                <a:solidFill>
                  <a:srgbClr val="0077C2"/>
                </a:solidFill>
                <a:latin typeface="Barlow"/>
                <a:ea typeface="Barlow"/>
                <a:cs typeface="Barlow"/>
                <a:sym typeface="Barlow"/>
              </a:rPr>
              <a:t>)</a:t>
            </a:r>
            <a:endParaRPr sz="1600">
              <a:solidFill>
                <a:srgbClr val="0077C2"/>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policy enforcement, packet filtering, charging</a:t>
            </a:r>
            <a:endParaRPr>
              <a:solidFill>
                <a:srgbClr val="93C47D"/>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Gateway to the outside</a:t>
            </a:r>
            <a:endParaRPr sz="1200">
              <a:solidFill>
                <a:srgbClr val="93C47D"/>
              </a:solidFill>
              <a:latin typeface="Barlow Medium"/>
              <a:ea typeface="Barlow Medium"/>
              <a:cs typeface="Barlow Medium"/>
              <a:sym typeface="Barlow Medium"/>
            </a:endParaRPr>
          </a:p>
        </p:txBody>
      </p:sp>
      <p:sp>
        <p:nvSpPr>
          <p:cNvPr id="591" name="Google Shape;591;p63"/>
          <p:cNvSpPr txBox="1"/>
          <p:nvPr/>
        </p:nvSpPr>
        <p:spPr>
          <a:xfrm>
            <a:off x="387900" y="4534925"/>
            <a:ext cx="5635200" cy="683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77C2"/>
              </a:buClr>
              <a:buSzPts val="1600"/>
              <a:buFont typeface="Roboto"/>
              <a:buChar char="●"/>
            </a:pPr>
            <a:r>
              <a:rPr lang="en" sz="1600" u="sng">
                <a:solidFill>
                  <a:srgbClr val="0077C2"/>
                </a:solidFill>
                <a:latin typeface="Roboto"/>
                <a:ea typeface="Roboto"/>
                <a:cs typeface="Roboto"/>
                <a:sym typeface="Roboto"/>
              </a:rPr>
              <a:t>Policy and Charging Rules Function</a:t>
            </a:r>
            <a:r>
              <a:rPr lang="en" sz="1600">
                <a:solidFill>
                  <a:srgbClr val="0077C2"/>
                </a:solidFill>
                <a:latin typeface="Roboto"/>
                <a:ea typeface="Roboto"/>
                <a:cs typeface="Roboto"/>
                <a:sym typeface="Roboto"/>
              </a:rPr>
              <a:t> (</a:t>
            </a:r>
            <a:r>
              <a:rPr b="1" lang="en" sz="1600">
                <a:solidFill>
                  <a:srgbClr val="0077C2"/>
                </a:solidFill>
                <a:latin typeface="Roboto"/>
                <a:ea typeface="Roboto"/>
                <a:cs typeface="Roboto"/>
                <a:sym typeface="Roboto"/>
              </a:rPr>
              <a:t>PCRF</a:t>
            </a:r>
            <a:r>
              <a:rPr lang="en" sz="1600">
                <a:solidFill>
                  <a:srgbClr val="0077C2"/>
                </a:solidFill>
                <a:latin typeface="Roboto"/>
                <a:ea typeface="Roboto"/>
                <a:cs typeface="Roboto"/>
                <a:sym typeface="Roboto"/>
              </a:rPr>
              <a:t>)</a:t>
            </a:r>
            <a:endParaRPr sz="1600">
              <a:solidFill>
                <a:srgbClr val="0077C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592" name="Google Shape;592;p6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77C2"/>
                </a:solidFill>
              </a:rPr>
              <a:t>What to cover</a:t>
            </a:r>
            <a:endParaRPr>
              <a:solidFill>
                <a:srgbClr val="0077C2"/>
              </a:solidFill>
            </a:endParaRPr>
          </a:p>
        </p:txBody>
      </p:sp>
      <p:sp>
        <p:nvSpPr>
          <p:cNvPr id="277" name="Google Shape;277;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solidFill>
                  <a:schemeClr val="accent1"/>
                </a:solidFill>
              </a:rPr>
              <a:t>2G</a:t>
            </a:r>
            <a:r>
              <a:rPr lang="en" sz="1600"/>
              <a:t>: GSM. Digital Technology! Voice and Data. Circuit Switched.</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solidFill>
                  <a:schemeClr val="accent1"/>
                </a:solidFill>
              </a:rPr>
              <a:t>GPRS</a:t>
            </a:r>
            <a:r>
              <a:rPr lang="en" sz="1600"/>
              <a:t>: Both Circuit and Packet Switched! </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solidFill>
                  <a:schemeClr val="accent1"/>
                </a:solidFill>
              </a:rPr>
              <a:t>3g</a:t>
            </a:r>
            <a:r>
              <a:rPr lang="en" sz="1600"/>
              <a:t>: UMTS.</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solidFill>
                  <a:schemeClr val="accent1"/>
                </a:solidFill>
              </a:rPr>
              <a:t>LTE</a:t>
            </a:r>
            <a:r>
              <a:rPr lang="en" sz="1600"/>
              <a:t>: Evolved packet core! </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solidFill>
                  <a:schemeClr val="accent1"/>
                </a:solidFill>
              </a:rPr>
              <a:t>4G</a:t>
            </a:r>
            <a:r>
              <a:rPr lang="en" sz="1600"/>
              <a:t>: LTE Advanced. VoLTE, IPv6, IMS. </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solidFill>
                  <a:schemeClr val="accent1"/>
                </a:solidFill>
              </a:rPr>
              <a:t>5G</a:t>
            </a:r>
            <a:r>
              <a:rPr lang="en" sz="1600"/>
              <a:t>: NR. Virtualization. Network slicing. Functionality generally split into “functions” instead of devices.</a:t>
            </a:r>
            <a:endParaRPr sz="1600"/>
          </a:p>
        </p:txBody>
      </p:sp>
      <p:sp>
        <p:nvSpPr>
          <p:cNvPr id="278" name="Google Shape;27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79" name="Google Shape;279;p37"/>
          <p:cNvPicPr preferRelativeResize="0"/>
          <p:nvPr/>
        </p:nvPicPr>
        <p:blipFill>
          <a:blip r:embed="rId3">
            <a:alphaModFix/>
          </a:blip>
          <a:stretch>
            <a:fillRect/>
          </a:stretch>
        </p:blipFill>
        <p:spPr>
          <a:xfrm>
            <a:off x="1055650" y="2396675"/>
            <a:ext cx="2464900" cy="246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
                                        <p:tgtEl>
                                          <p:spTgt spid="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animEffect filter="fade" transition="in">
                                      <p:cBhvr>
                                        <p:cTn dur="1"/>
                                        <p:tgtEl>
                                          <p:spTgt spid="2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animEffect filter="fade" transition="in">
                                      <p:cBhvr>
                                        <p:cTn dur="1"/>
                                        <p:tgtEl>
                                          <p:spTgt spid="2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animEffect filter="fade" transition="in">
                                      <p:cBhvr>
                                        <p:cTn dur="1"/>
                                        <p:tgtEl>
                                          <p:spTgt spid="2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animEffect filter="fade" transition="in">
                                      <p:cBhvr>
                                        <p:cTn dur="1"/>
                                        <p:tgtEl>
                                          <p:spTgt spid="2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animEffect filter="fade" transition="in">
                                      <p:cBhvr>
                                        <p:cTn dur="1"/>
                                        <p:tgtEl>
                                          <p:spTgt spid="2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8" st="8"/>
                                            </p:txEl>
                                          </p:spTgt>
                                        </p:tgtEl>
                                        <p:attrNameLst>
                                          <p:attrName>style.visibility</p:attrName>
                                        </p:attrNameLst>
                                      </p:cBhvr>
                                      <p:to>
                                        <p:strVal val="visible"/>
                                      </p:to>
                                    </p:set>
                                    <p:animEffect filter="fade" transition="in">
                                      <p:cBhvr>
                                        <p:cTn dur="1"/>
                                        <p:tgtEl>
                                          <p:spTgt spid="2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9" st="9"/>
                                            </p:txEl>
                                          </p:spTgt>
                                        </p:tgtEl>
                                        <p:attrNameLst>
                                          <p:attrName>style.visibility</p:attrName>
                                        </p:attrNameLst>
                                      </p:cBhvr>
                                      <p:to>
                                        <p:strVal val="visible"/>
                                      </p:to>
                                    </p:set>
                                    <p:animEffect filter="fade" transition="in">
                                      <p:cBhvr>
                                        <p:cTn dur="1"/>
                                        <p:tgtEl>
                                          <p:spTgt spid="2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0" st="10"/>
                                            </p:txEl>
                                          </p:spTgt>
                                        </p:tgtEl>
                                        <p:attrNameLst>
                                          <p:attrName>style.visibility</p:attrName>
                                        </p:attrNameLst>
                                      </p:cBhvr>
                                      <p:to>
                                        <p:strVal val="visible"/>
                                      </p:to>
                                    </p:set>
                                    <p:animEffect filter="fade" transition="in">
                                      <p:cBhvr>
                                        <p:cTn dur="1"/>
                                        <p:tgtEl>
                                          <p:spTgt spid="27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4"/>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Mitigations</a:t>
            </a:r>
            <a:endParaRPr/>
          </a:p>
        </p:txBody>
      </p:sp>
      <p:sp>
        <p:nvSpPr>
          <p:cNvPr id="598" name="Google Shape;598;p64"/>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eNodeB security?! </a:t>
            </a:r>
            <a:endParaRPr sz="1800"/>
          </a:p>
          <a:p>
            <a:pPr indent="-342900" lvl="0" marL="457200" rtl="0" algn="l">
              <a:spcBef>
                <a:spcPts val="0"/>
              </a:spcBef>
              <a:spcAft>
                <a:spcPts val="0"/>
              </a:spcAft>
              <a:buSzPts val="1800"/>
              <a:buChar char="●"/>
            </a:pPr>
            <a:r>
              <a:rPr lang="en" sz="1800"/>
              <a:t>IMEI is not sent to eNodeB until NAS (non-access stratum) security established</a:t>
            </a:r>
            <a:endParaRPr sz="1800"/>
          </a:p>
          <a:p>
            <a:pPr indent="-342900" lvl="0" marL="457200" rtl="0" algn="l">
              <a:spcBef>
                <a:spcPts val="0"/>
              </a:spcBef>
              <a:spcAft>
                <a:spcPts val="0"/>
              </a:spcAft>
              <a:buSzPts val="1800"/>
              <a:buChar char="●"/>
            </a:pPr>
            <a:r>
              <a:rPr lang="en" sz="1800"/>
              <a:t>EEA0 </a:t>
            </a:r>
            <a:endParaRPr sz="1800"/>
          </a:p>
          <a:p>
            <a:pPr indent="-330200" lvl="1" marL="914400" rtl="0" algn="l">
              <a:spcBef>
                <a:spcPts val="0"/>
              </a:spcBef>
              <a:spcAft>
                <a:spcPts val="0"/>
              </a:spcAft>
              <a:buSzPts val="1600"/>
              <a:buChar char="○"/>
            </a:pPr>
            <a:r>
              <a:rPr lang="en" sz="1600"/>
              <a:t>Null X algorithm (Null ciphering algorithm, Null integrity protection algorithm</a:t>
            </a:r>
            <a:endParaRPr sz="1600"/>
          </a:p>
          <a:p>
            <a:pPr indent="-342900" lvl="0" marL="457200" rtl="0" algn="l">
              <a:spcBef>
                <a:spcPts val="0"/>
              </a:spcBef>
              <a:spcAft>
                <a:spcPts val="0"/>
              </a:spcAft>
              <a:buSzPts val="1800"/>
              <a:buChar char="●"/>
            </a:pPr>
            <a:r>
              <a:rPr lang="en" sz="1800"/>
              <a:t>Mobility Management is now split apart and in its own entity for MME</a:t>
            </a:r>
            <a:endParaRPr sz="1800"/>
          </a:p>
        </p:txBody>
      </p:sp>
      <p:sp>
        <p:nvSpPr>
          <p:cNvPr id="599" name="Google Shape;599;p6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00" name="Google Shape;600;p64"/>
          <p:cNvPicPr preferRelativeResize="0"/>
          <p:nvPr/>
        </p:nvPicPr>
        <p:blipFill>
          <a:blip r:embed="rId3">
            <a:alphaModFix/>
          </a:blip>
          <a:stretch>
            <a:fillRect/>
          </a:stretch>
        </p:blipFill>
        <p:spPr>
          <a:xfrm>
            <a:off x="3518902" y="3315350"/>
            <a:ext cx="1751875" cy="175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5"/>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LTE -</a:t>
            </a:r>
            <a:r>
              <a:rPr lang="en" sz="3000"/>
              <a:t> Attack Vectors</a:t>
            </a:r>
            <a:endParaRPr sz="3000"/>
          </a:p>
        </p:txBody>
      </p:sp>
      <p:sp>
        <p:nvSpPr>
          <p:cNvPr id="606" name="Google Shape;606;p65"/>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LTEinspector  </a:t>
            </a:r>
            <a:endParaRPr sz="1800"/>
          </a:p>
          <a:p>
            <a:pPr indent="-330200" lvl="1" marL="914400" rtl="0" algn="l">
              <a:spcBef>
                <a:spcPts val="0"/>
              </a:spcBef>
              <a:spcAft>
                <a:spcPts val="0"/>
              </a:spcAft>
              <a:buSzPts val="1600"/>
              <a:buChar char="○"/>
            </a:pPr>
            <a:r>
              <a:rPr lang="en" sz="1600" u="sng"/>
              <a:t>LTEInspector: A Systematic Approach for Adversarial Testing of 4G LTE </a:t>
            </a:r>
            <a:r>
              <a:rPr lang="en" sz="1600"/>
              <a:t>by Hussain, Chowdhurry, Mehnaz and Bertino paper on these attacks.</a:t>
            </a:r>
            <a:endParaRPr sz="1600"/>
          </a:p>
          <a:p>
            <a:pPr indent="-330200" lvl="2" marL="1371600" rtl="0" algn="l">
              <a:spcBef>
                <a:spcPts val="0"/>
              </a:spcBef>
              <a:spcAft>
                <a:spcPts val="0"/>
              </a:spcAft>
              <a:buSzPts val="1600"/>
              <a:buChar char="■"/>
            </a:pPr>
            <a:r>
              <a:rPr lang="en" sz="1600"/>
              <a:t>Authentication Relay Attacks</a:t>
            </a:r>
            <a:endParaRPr sz="1600"/>
          </a:p>
          <a:p>
            <a:pPr indent="-330200" lvl="2" marL="1371600" rtl="0" algn="l">
              <a:spcBef>
                <a:spcPts val="0"/>
              </a:spcBef>
              <a:spcAft>
                <a:spcPts val="0"/>
              </a:spcAft>
              <a:buSzPts val="1600"/>
              <a:buChar char="■"/>
            </a:pPr>
            <a:r>
              <a:rPr lang="en" sz="1600"/>
              <a:t>Paging Channel Hijacking Attack</a:t>
            </a:r>
            <a:endParaRPr sz="1600"/>
          </a:p>
          <a:p>
            <a:pPr indent="-330200" lvl="2" marL="1371600" rtl="0" algn="l">
              <a:spcBef>
                <a:spcPts val="0"/>
              </a:spcBef>
              <a:spcAft>
                <a:spcPts val="0"/>
              </a:spcAft>
              <a:buSzPts val="1600"/>
              <a:buChar char="■"/>
            </a:pPr>
            <a:r>
              <a:rPr lang="en" sz="1600"/>
              <a:t>Panic Attack</a:t>
            </a:r>
            <a:endParaRPr sz="1600"/>
          </a:p>
          <a:p>
            <a:pPr indent="-342900" lvl="0" marL="457200" rtl="0" algn="l">
              <a:spcBef>
                <a:spcPts val="0"/>
              </a:spcBef>
              <a:spcAft>
                <a:spcPts val="0"/>
              </a:spcAft>
              <a:buSzPts val="1800"/>
              <a:buChar char="●"/>
            </a:pPr>
            <a:r>
              <a:rPr lang="en" sz="1800"/>
              <a:t>Bidding Down Attacks </a:t>
            </a:r>
            <a:endParaRPr sz="1800"/>
          </a:p>
          <a:p>
            <a:pPr indent="-330200" lvl="1" marL="914400" rtl="0" algn="l">
              <a:spcBef>
                <a:spcPts val="0"/>
              </a:spcBef>
              <a:spcAft>
                <a:spcPts val="0"/>
              </a:spcAft>
              <a:buSzPts val="1600"/>
              <a:buChar char="○"/>
            </a:pPr>
            <a:r>
              <a:rPr lang="en" sz="1600"/>
              <a:t>Capabilities downgraded in quality. </a:t>
            </a:r>
            <a:endParaRPr sz="1600"/>
          </a:p>
          <a:p>
            <a:pPr indent="-330200" lvl="1" marL="914400" rtl="0" algn="l">
              <a:spcBef>
                <a:spcPts val="0"/>
              </a:spcBef>
              <a:spcAft>
                <a:spcPts val="0"/>
              </a:spcAft>
              <a:buSzPts val="1600"/>
              <a:buChar char="○"/>
            </a:pPr>
            <a:r>
              <a:rPr lang="en" sz="1600"/>
              <a:t>Service can be downgraded to 3g or 2g</a:t>
            </a:r>
            <a:endParaRPr sz="1600"/>
          </a:p>
          <a:p>
            <a:pPr indent="-342900" lvl="0" marL="457200" rtl="0" algn="l">
              <a:spcBef>
                <a:spcPts val="0"/>
              </a:spcBef>
              <a:spcAft>
                <a:spcPts val="0"/>
              </a:spcAft>
              <a:buSzPts val="1800"/>
              <a:buChar char="●"/>
            </a:pPr>
            <a:r>
              <a:rPr lang="en" sz="1800"/>
              <a:t>Actual Implementation Errors for Identifiers</a:t>
            </a:r>
            <a:endParaRPr sz="1800"/>
          </a:p>
          <a:p>
            <a:pPr indent="-342900" lvl="0" marL="457200" rtl="0" algn="l">
              <a:lnSpc>
                <a:spcPct val="138157"/>
              </a:lnSpc>
              <a:spcBef>
                <a:spcPts val="0"/>
              </a:spcBef>
              <a:spcAft>
                <a:spcPts val="0"/>
              </a:spcAft>
              <a:buSzPts val="1800"/>
              <a:buChar char="●"/>
            </a:pPr>
            <a:r>
              <a:rPr lang="en" sz="1800"/>
              <a:t>Cisco PGW 2200 Remote DOS</a:t>
            </a:r>
            <a:endParaRPr sz="1800"/>
          </a:p>
        </p:txBody>
      </p:sp>
      <p:pic>
        <p:nvPicPr>
          <p:cNvPr id="607" name="Google Shape;607;p65"/>
          <p:cNvPicPr preferRelativeResize="0"/>
          <p:nvPr/>
        </p:nvPicPr>
        <p:blipFill rotWithShape="1">
          <a:blip r:embed="rId3">
            <a:alphaModFix/>
          </a:blip>
          <a:srcRect b="0" l="0" r="0" t="0"/>
          <a:stretch/>
        </p:blipFill>
        <p:spPr>
          <a:xfrm flipH="1">
            <a:off x="7506975" y="3506488"/>
            <a:ext cx="1637025" cy="1637025"/>
          </a:xfrm>
          <a:prstGeom prst="rect">
            <a:avLst/>
          </a:prstGeom>
          <a:noFill/>
          <a:ln>
            <a:noFill/>
          </a:ln>
        </p:spPr>
      </p:pic>
      <p:sp>
        <p:nvSpPr>
          <p:cNvPr id="608" name="Google Shape;608;p6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animEffect filter="fade" transition="in">
                                      <p:cBhvr>
                                        <p:cTn dur="1"/>
                                        <p:tgtEl>
                                          <p:spTgt spid="6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1" st="1"/>
                                            </p:txEl>
                                          </p:spTgt>
                                        </p:tgtEl>
                                        <p:attrNameLst>
                                          <p:attrName>style.visibility</p:attrName>
                                        </p:attrNameLst>
                                      </p:cBhvr>
                                      <p:to>
                                        <p:strVal val="visible"/>
                                      </p:to>
                                    </p:set>
                                    <p:animEffect filter="fade" transition="in">
                                      <p:cBhvr>
                                        <p:cTn dur="1"/>
                                        <p:tgtEl>
                                          <p:spTgt spid="6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2" st="2"/>
                                            </p:txEl>
                                          </p:spTgt>
                                        </p:tgtEl>
                                        <p:attrNameLst>
                                          <p:attrName>style.visibility</p:attrName>
                                        </p:attrNameLst>
                                      </p:cBhvr>
                                      <p:to>
                                        <p:strVal val="visible"/>
                                      </p:to>
                                    </p:set>
                                    <p:animEffect filter="fade" transition="in">
                                      <p:cBhvr>
                                        <p:cTn dur="1"/>
                                        <p:tgtEl>
                                          <p:spTgt spid="6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3" st="3"/>
                                            </p:txEl>
                                          </p:spTgt>
                                        </p:tgtEl>
                                        <p:attrNameLst>
                                          <p:attrName>style.visibility</p:attrName>
                                        </p:attrNameLst>
                                      </p:cBhvr>
                                      <p:to>
                                        <p:strVal val="visible"/>
                                      </p:to>
                                    </p:set>
                                    <p:animEffect filter="fade" transition="in">
                                      <p:cBhvr>
                                        <p:cTn dur="1"/>
                                        <p:tgtEl>
                                          <p:spTgt spid="6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4" st="4"/>
                                            </p:txEl>
                                          </p:spTgt>
                                        </p:tgtEl>
                                        <p:attrNameLst>
                                          <p:attrName>style.visibility</p:attrName>
                                        </p:attrNameLst>
                                      </p:cBhvr>
                                      <p:to>
                                        <p:strVal val="visible"/>
                                      </p:to>
                                    </p:set>
                                    <p:animEffect filter="fade" transition="in">
                                      <p:cBhvr>
                                        <p:cTn dur="1"/>
                                        <p:tgtEl>
                                          <p:spTgt spid="6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5" st="5"/>
                                            </p:txEl>
                                          </p:spTgt>
                                        </p:tgtEl>
                                        <p:attrNameLst>
                                          <p:attrName>style.visibility</p:attrName>
                                        </p:attrNameLst>
                                      </p:cBhvr>
                                      <p:to>
                                        <p:strVal val="visible"/>
                                      </p:to>
                                    </p:set>
                                    <p:animEffect filter="fade" transition="in">
                                      <p:cBhvr>
                                        <p:cTn dur="1"/>
                                        <p:tgtEl>
                                          <p:spTgt spid="6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6" st="6"/>
                                            </p:txEl>
                                          </p:spTgt>
                                        </p:tgtEl>
                                        <p:attrNameLst>
                                          <p:attrName>style.visibility</p:attrName>
                                        </p:attrNameLst>
                                      </p:cBhvr>
                                      <p:to>
                                        <p:strVal val="visible"/>
                                      </p:to>
                                    </p:set>
                                    <p:animEffect filter="fade" transition="in">
                                      <p:cBhvr>
                                        <p:cTn dur="1"/>
                                        <p:tgtEl>
                                          <p:spTgt spid="6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7" st="7"/>
                                            </p:txEl>
                                          </p:spTgt>
                                        </p:tgtEl>
                                        <p:attrNameLst>
                                          <p:attrName>style.visibility</p:attrName>
                                        </p:attrNameLst>
                                      </p:cBhvr>
                                      <p:to>
                                        <p:strVal val="visible"/>
                                      </p:to>
                                    </p:set>
                                    <p:animEffect filter="fade" transition="in">
                                      <p:cBhvr>
                                        <p:cTn dur="1"/>
                                        <p:tgtEl>
                                          <p:spTgt spid="6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8" st="8"/>
                                            </p:txEl>
                                          </p:spTgt>
                                        </p:tgtEl>
                                        <p:attrNameLst>
                                          <p:attrName>style.visibility</p:attrName>
                                        </p:attrNameLst>
                                      </p:cBhvr>
                                      <p:to>
                                        <p:strVal val="visible"/>
                                      </p:to>
                                    </p:set>
                                    <p:animEffect filter="fade" transition="in">
                                      <p:cBhvr>
                                        <p:cTn dur="1"/>
                                        <p:tgtEl>
                                          <p:spTgt spid="6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9" st="9"/>
                                            </p:txEl>
                                          </p:spTgt>
                                        </p:tgtEl>
                                        <p:attrNameLst>
                                          <p:attrName>style.visibility</p:attrName>
                                        </p:attrNameLst>
                                      </p:cBhvr>
                                      <p:to>
                                        <p:strVal val="visible"/>
                                      </p:to>
                                    </p:set>
                                    <p:animEffect filter="fade" transition="in">
                                      <p:cBhvr>
                                        <p:cTn dur="1"/>
                                        <p:tgtEl>
                                          <p:spTgt spid="60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6"/>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614" name="Google Shape;614;p66"/>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615" name="Google Shape;61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16" name="Google Shape;616;p66"/>
          <p:cNvSpPr/>
          <p:nvPr/>
        </p:nvSpPr>
        <p:spPr>
          <a:xfrm>
            <a:off x="5372850" y="3602125"/>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265500" y="929275"/>
            <a:ext cx="4045200" cy="17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4G</a:t>
            </a:r>
            <a:endParaRPr/>
          </a:p>
        </p:txBody>
      </p:sp>
      <p:sp>
        <p:nvSpPr>
          <p:cNvPr id="622" name="Google Shape;622;p67"/>
          <p:cNvSpPr txBox="1"/>
          <p:nvPr>
            <p:ph idx="1" type="subTitle"/>
          </p:nvPr>
        </p:nvSpPr>
        <p:spPr>
          <a:xfrm>
            <a:off x="265500" y="1718650"/>
            <a:ext cx="4045200" cy="26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LTE Advanced, LTE Advanced Pro</a:t>
            </a:r>
            <a:endParaRPr/>
          </a:p>
          <a:p>
            <a:pPr indent="0" lvl="0" marL="0" rtl="0" algn="ctr">
              <a:spcBef>
                <a:spcPts val="0"/>
              </a:spcBef>
              <a:spcAft>
                <a:spcPts val="0"/>
              </a:spcAft>
              <a:buNone/>
            </a:pPr>
            <a:r>
              <a:t/>
            </a:r>
            <a:endParaRPr/>
          </a:p>
        </p:txBody>
      </p:sp>
      <p:sp>
        <p:nvSpPr>
          <p:cNvPr id="623" name="Google Shape;623;p6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IPv6 expansions</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Adaptive modulation</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Time varying channel</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Voice over LTE</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a:solidFill>
                  <a:srgbClr val="4E5EA3"/>
                </a:solidFill>
              </a:rPr>
              <a:t>Carrier Aggregation (LTE Advanced) and enhanced carrier aggregation (LTE Advanced Pro)</a:t>
            </a:r>
            <a:endParaRPr sz="2000">
              <a:solidFill>
                <a:srgbClr val="4E5EA3"/>
              </a:solidFill>
            </a:endParaRPr>
          </a:p>
          <a:p>
            <a:pPr indent="-355600" lvl="2" marL="457200" rtl="0" algn="l">
              <a:lnSpc>
                <a:spcPct val="115000"/>
              </a:lnSpc>
              <a:spcBef>
                <a:spcPts val="0"/>
              </a:spcBef>
              <a:spcAft>
                <a:spcPts val="0"/>
              </a:spcAft>
              <a:buClr>
                <a:srgbClr val="4E5EA3"/>
              </a:buClr>
              <a:buSzPts val="2000"/>
              <a:buFont typeface="Barlow"/>
              <a:buChar char="●"/>
            </a:pPr>
            <a:r>
              <a:rPr lang="en" sz="2000" u="sng">
                <a:solidFill>
                  <a:srgbClr val="4E5EA3"/>
                </a:solidFill>
              </a:rPr>
              <a:t>IP Multimedia Subsystem </a:t>
            </a:r>
            <a:endParaRPr sz="1600"/>
          </a:p>
        </p:txBody>
      </p:sp>
      <p:sp>
        <p:nvSpPr>
          <p:cNvPr id="624" name="Google Shape;624;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625" name="Google Shape;625;p67"/>
          <p:cNvGrpSpPr/>
          <p:nvPr/>
        </p:nvGrpSpPr>
        <p:grpSpPr>
          <a:xfrm>
            <a:off x="8572441" y="41151"/>
            <a:ext cx="571557" cy="540178"/>
            <a:chOff x="8078976" y="1716063"/>
            <a:chExt cx="517433" cy="489026"/>
          </a:xfrm>
        </p:grpSpPr>
        <p:sp>
          <p:nvSpPr>
            <p:cNvPr id="626" name="Google Shape;626;p67"/>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7"/>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8" name="Google Shape;628;p67"/>
          <p:cNvPicPr preferRelativeResize="0"/>
          <p:nvPr/>
        </p:nvPicPr>
        <p:blipFill>
          <a:blip r:embed="rId3">
            <a:alphaModFix/>
          </a:blip>
          <a:stretch>
            <a:fillRect/>
          </a:stretch>
        </p:blipFill>
        <p:spPr>
          <a:xfrm>
            <a:off x="1116438" y="2664225"/>
            <a:ext cx="2343325" cy="2343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68"/>
          <p:cNvPicPr preferRelativeResize="0"/>
          <p:nvPr/>
        </p:nvPicPr>
        <p:blipFill>
          <a:blip r:embed="rId3">
            <a:alphaModFix/>
          </a:blip>
          <a:stretch>
            <a:fillRect/>
          </a:stretch>
        </p:blipFill>
        <p:spPr>
          <a:xfrm>
            <a:off x="3644625" y="1751500"/>
            <a:ext cx="5102527" cy="2213549"/>
          </a:xfrm>
          <a:prstGeom prst="rect">
            <a:avLst/>
          </a:prstGeom>
          <a:noFill/>
          <a:ln>
            <a:noFill/>
          </a:ln>
        </p:spPr>
      </p:pic>
      <p:sp>
        <p:nvSpPr>
          <p:cNvPr id="634" name="Google Shape;634;p68"/>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4G - LTE Adv - Network Architecture</a:t>
            </a:r>
            <a:endParaRPr/>
          </a:p>
        </p:txBody>
      </p:sp>
      <p:sp>
        <p:nvSpPr>
          <p:cNvPr id="635" name="Google Shape;635;p68"/>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Same as 3.95G</a:t>
            </a:r>
            <a:endParaRPr sz="1800"/>
          </a:p>
          <a:p>
            <a:pPr indent="-342900" lvl="0" marL="457200" rtl="0" algn="l">
              <a:spcBef>
                <a:spcPts val="0"/>
              </a:spcBef>
              <a:spcAft>
                <a:spcPts val="0"/>
              </a:spcAft>
              <a:buSzPts val="1800"/>
              <a:buChar char="●"/>
            </a:pPr>
            <a:r>
              <a:rPr lang="en" sz="1800"/>
              <a:t>UE</a:t>
            </a:r>
            <a:endParaRPr sz="1800"/>
          </a:p>
          <a:p>
            <a:pPr indent="-342900" lvl="0" marL="457200" rtl="0" algn="l">
              <a:spcBef>
                <a:spcPts val="0"/>
              </a:spcBef>
              <a:spcAft>
                <a:spcPts val="0"/>
              </a:spcAft>
              <a:buSzPts val="1800"/>
              <a:buChar char="●"/>
            </a:pPr>
            <a:r>
              <a:rPr lang="en" sz="1800"/>
              <a:t>eNodeB</a:t>
            </a:r>
            <a:endParaRPr sz="1800"/>
          </a:p>
          <a:p>
            <a:pPr indent="-342900" lvl="0" marL="457200" rtl="0" algn="l">
              <a:spcBef>
                <a:spcPts val="0"/>
              </a:spcBef>
              <a:spcAft>
                <a:spcPts val="0"/>
              </a:spcAft>
              <a:buSzPts val="1800"/>
              <a:buChar char="●"/>
            </a:pPr>
            <a:r>
              <a:rPr lang="en" sz="1800"/>
              <a:t>MME</a:t>
            </a:r>
            <a:endParaRPr sz="1800"/>
          </a:p>
          <a:p>
            <a:pPr indent="-342900" lvl="0" marL="457200" rtl="0" algn="l">
              <a:spcBef>
                <a:spcPts val="0"/>
              </a:spcBef>
              <a:spcAft>
                <a:spcPts val="0"/>
              </a:spcAft>
              <a:buSzPts val="1800"/>
              <a:buChar char="●"/>
            </a:pPr>
            <a:r>
              <a:rPr lang="en" sz="1800"/>
              <a:t>HSS</a:t>
            </a:r>
            <a:endParaRPr sz="1800"/>
          </a:p>
          <a:p>
            <a:pPr indent="-342900" lvl="0" marL="457200" rtl="0" algn="l">
              <a:spcBef>
                <a:spcPts val="0"/>
              </a:spcBef>
              <a:spcAft>
                <a:spcPts val="0"/>
              </a:spcAft>
              <a:buSzPts val="1800"/>
              <a:buChar char="●"/>
            </a:pPr>
            <a:r>
              <a:rPr lang="en" sz="1800"/>
              <a:t>SGW</a:t>
            </a:r>
            <a:endParaRPr sz="1800"/>
          </a:p>
          <a:p>
            <a:pPr indent="-342900" lvl="0" marL="457200" rtl="0" algn="l">
              <a:spcBef>
                <a:spcPts val="0"/>
              </a:spcBef>
              <a:spcAft>
                <a:spcPts val="0"/>
              </a:spcAft>
              <a:buSzPts val="1800"/>
              <a:buChar char="●"/>
            </a:pPr>
            <a:r>
              <a:rPr lang="en" sz="1800"/>
              <a:t>PGW</a:t>
            </a:r>
            <a:endParaRPr sz="1800"/>
          </a:p>
          <a:p>
            <a:pPr indent="-342900" lvl="0" marL="457200" rtl="0" algn="l">
              <a:spcBef>
                <a:spcPts val="0"/>
              </a:spcBef>
              <a:spcAft>
                <a:spcPts val="0"/>
              </a:spcAft>
              <a:buSzPts val="1800"/>
              <a:buChar char="●"/>
            </a:pPr>
            <a:r>
              <a:rPr lang="en" sz="1800"/>
              <a:t>PCRF</a:t>
            </a:r>
            <a:endParaRPr sz="1800"/>
          </a:p>
        </p:txBody>
      </p:sp>
      <p:sp>
        <p:nvSpPr>
          <p:cNvPr id="636" name="Google Shape;636;p6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7" name="Google Shape;637;p68"/>
          <p:cNvSpPr txBox="1"/>
          <p:nvPr/>
        </p:nvSpPr>
        <p:spPr>
          <a:xfrm>
            <a:off x="3545100" y="2087375"/>
            <a:ext cx="4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UE</a:t>
            </a:r>
            <a:endParaRPr>
              <a:solidFill>
                <a:schemeClr val="accent1"/>
              </a:solidFill>
            </a:endParaRPr>
          </a:p>
        </p:txBody>
      </p:sp>
      <p:sp>
        <p:nvSpPr>
          <p:cNvPr id="638" name="Google Shape;638;p68"/>
          <p:cNvSpPr/>
          <p:nvPr/>
        </p:nvSpPr>
        <p:spPr>
          <a:xfrm>
            <a:off x="5789100" y="1551400"/>
            <a:ext cx="2620500" cy="2508000"/>
          </a:xfrm>
          <a:prstGeom prst="rect">
            <a:avLst/>
          </a:prstGeom>
          <a:noFill/>
          <a:ln cap="flat" cmpd="sng" w="381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8"/>
          <p:cNvSpPr txBox="1"/>
          <p:nvPr/>
        </p:nvSpPr>
        <p:spPr>
          <a:xfrm>
            <a:off x="3956288" y="1637425"/>
            <a:ext cx="10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eNodeB</a:t>
            </a:r>
            <a:endParaRPr/>
          </a:p>
        </p:txBody>
      </p:sp>
      <p:sp>
        <p:nvSpPr>
          <p:cNvPr id="640" name="Google Shape;640;p68"/>
          <p:cNvSpPr txBox="1"/>
          <p:nvPr/>
        </p:nvSpPr>
        <p:spPr>
          <a:xfrm>
            <a:off x="5942550" y="1745275"/>
            <a:ext cx="6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6A5AF"/>
                </a:solidFill>
              </a:rPr>
              <a:t>MME</a:t>
            </a:r>
            <a:endParaRPr b="1">
              <a:solidFill>
                <a:srgbClr val="76A5AF"/>
              </a:solidFill>
            </a:endParaRPr>
          </a:p>
        </p:txBody>
      </p:sp>
      <p:sp>
        <p:nvSpPr>
          <p:cNvPr id="641" name="Google Shape;641;p68"/>
          <p:cNvSpPr txBox="1"/>
          <p:nvPr/>
        </p:nvSpPr>
        <p:spPr>
          <a:xfrm>
            <a:off x="5882538" y="3429875"/>
            <a:ext cx="6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51C75"/>
                </a:solidFill>
              </a:rPr>
              <a:t>SGW</a:t>
            </a:r>
            <a:endParaRPr>
              <a:solidFill>
                <a:srgbClr val="351C75"/>
              </a:solidFill>
            </a:endParaRPr>
          </a:p>
        </p:txBody>
      </p:sp>
      <p:sp>
        <p:nvSpPr>
          <p:cNvPr id="642" name="Google Shape;642;p68"/>
          <p:cNvSpPr txBox="1"/>
          <p:nvPr/>
        </p:nvSpPr>
        <p:spPr>
          <a:xfrm>
            <a:off x="7453225" y="3429875"/>
            <a:ext cx="14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F9000"/>
                </a:solidFill>
              </a:rPr>
              <a:t>PGW</a:t>
            </a:r>
            <a:endParaRPr>
              <a:solidFill>
                <a:srgbClr val="BF9000"/>
              </a:solidFill>
            </a:endParaRPr>
          </a:p>
        </p:txBody>
      </p:sp>
      <p:sp>
        <p:nvSpPr>
          <p:cNvPr id="643" name="Google Shape;643;p68"/>
          <p:cNvSpPr txBox="1"/>
          <p:nvPr/>
        </p:nvSpPr>
        <p:spPr>
          <a:xfrm>
            <a:off x="7453225" y="2794300"/>
            <a:ext cx="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PCRF</a:t>
            </a:r>
            <a:endParaRPr>
              <a:solidFill>
                <a:srgbClr val="38761D"/>
              </a:solidFill>
            </a:endParaRPr>
          </a:p>
        </p:txBody>
      </p:sp>
      <p:sp>
        <p:nvSpPr>
          <p:cNvPr id="644" name="Google Shape;644;p68"/>
          <p:cNvSpPr txBox="1"/>
          <p:nvPr/>
        </p:nvSpPr>
        <p:spPr>
          <a:xfrm>
            <a:off x="7663250" y="1751500"/>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HSS</a:t>
            </a:r>
            <a:endParaRPr>
              <a:solidFill>
                <a:srgbClr val="0000FF"/>
              </a:solidFill>
            </a:endParaRPr>
          </a:p>
        </p:txBody>
      </p:sp>
      <p:cxnSp>
        <p:nvCxnSpPr>
          <p:cNvPr id="645" name="Google Shape;645;p68"/>
          <p:cNvCxnSpPr/>
          <p:nvPr/>
        </p:nvCxnSpPr>
        <p:spPr>
          <a:xfrm>
            <a:off x="6060000" y="2384025"/>
            <a:ext cx="5400" cy="102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animEffect filter="fade" transition="in">
                                      <p:cBhvr>
                                        <p:cTn dur="1"/>
                                        <p:tgtEl>
                                          <p:spTgt spid="6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animEffect filter="fade" transition="in">
                                      <p:cBhvr>
                                        <p:cTn dur="1"/>
                                        <p:tgtEl>
                                          <p:spTgt spid="6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animEffect filter="fade" transition="in">
                                      <p:cBhvr>
                                        <p:cTn dur="1"/>
                                        <p:tgtEl>
                                          <p:spTgt spid="6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3" st="3"/>
                                            </p:txEl>
                                          </p:spTgt>
                                        </p:tgtEl>
                                        <p:attrNameLst>
                                          <p:attrName>style.visibility</p:attrName>
                                        </p:attrNameLst>
                                      </p:cBhvr>
                                      <p:to>
                                        <p:strVal val="visible"/>
                                      </p:to>
                                    </p:set>
                                    <p:animEffect filter="fade" transition="in">
                                      <p:cBhvr>
                                        <p:cTn dur="1"/>
                                        <p:tgtEl>
                                          <p:spTgt spid="6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4" st="4"/>
                                            </p:txEl>
                                          </p:spTgt>
                                        </p:tgtEl>
                                        <p:attrNameLst>
                                          <p:attrName>style.visibility</p:attrName>
                                        </p:attrNameLst>
                                      </p:cBhvr>
                                      <p:to>
                                        <p:strVal val="visible"/>
                                      </p:to>
                                    </p:set>
                                    <p:animEffect filter="fade" transition="in">
                                      <p:cBhvr>
                                        <p:cTn dur="1"/>
                                        <p:tgtEl>
                                          <p:spTgt spid="6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5" st="5"/>
                                            </p:txEl>
                                          </p:spTgt>
                                        </p:tgtEl>
                                        <p:attrNameLst>
                                          <p:attrName>style.visibility</p:attrName>
                                        </p:attrNameLst>
                                      </p:cBhvr>
                                      <p:to>
                                        <p:strVal val="visible"/>
                                      </p:to>
                                    </p:set>
                                    <p:animEffect filter="fade" transition="in">
                                      <p:cBhvr>
                                        <p:cTn dur="1"/>
                                        <p:tgtEl>
                                          <p:spTgt spid="6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6" st="6"/>
                                            </p:txEl>
                                          </p:spTgt>
                                        </p:tgtEl>
                                        <p:attrNameLst>
                                          <p:attrName>style.visibility</p:attrName>
                                        </p:attrNameLst>
                                      </p:cBhvr>
                                      <p:to>
                                        <p:strVal val="visible"/>
                                      </p:to>
                                    </p:set>
                                    <p:animEffect filter="fade" transition="in">
                                      <p:cBhvr>
                                        <p:cTn dur="1"/>
                                        <p:tgtEl>
                                          <p:spTgt spid="63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7" st="7"/>
                                            </p:txEl>
                                          </p:spTgt>
                                        </p:tgtEl>
                                        <p:attrNameLst>
                                          <p:attrName>style.visibility</p:attrName>
                                        </p:attrNameLst>
                                      </p:cBhvr>
                                      <p:to>
                                        <p:strVal val="visible"/>
                                      </p:to>
                                    </p:set>
                                    <p:animEffect filter="fade" transition="in">
                                      <p:cBhvr>
                                        <p:cTn dur="1"/>
                                        <p:tgtEl>
                                          <p:spTgt spid="63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1" name="Google Shape;651;p6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Mitigations from LTE and Prior</a:t>
            </a:r>
            <a:endParaRPr/>
          </a:p>
        </p:txBody>
      </p:sp>
      <p:sp>
        <p:nvSpPr>
          <p:cNvPr id="652" name="Google Shape;652;p69"/>
          <p:cNvSpPr txBox="1"/>
          <p:nvPr>
            <p:ph idx="1" type="body"/>
          </p:nvPr>
        </p:nvSpPr>
        <p:spPr>
          <a:xfrm>
            <a:off x="720000" y="1257250"/>
            <a:ext cx="7349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B949F"/>
              </a:buClr>
              <a:buSzPts val="1800"/>
              <a:buChar char="●"/>
            </a:pPr>
            <a:r>
              <a:rPr lang="en" sz="1800">
                <a:solidFill>
                  <a:srgbClr val="CB949F"/>
                </a:solidFill>
              </a:rPr>
              <a:t>All radio interface data shall be encrypted</a:t>
            </a:r>
            <a:endParaRPr sz="1800">
              <a:solidFill>
                <a:srgbClr val="CB949F"/>
              </a:solidFill>
            </a:endParaRPr>
          </a:p>
          <a:p>
            <a:pPr indent="-342900" lvl="0" marL="457200" rtl="0" algn="l">
              <a:spcBef>
                <a:spcPts val="0"/>
              </a:spcBef>
              <a:spcAft>
                <a:spcPts val="0"/>
              </a:spcAft>
              <a:buClr>
                <a:srgbClr val="CB949F"/>
              </a:buClr>
              <a:buSzPts val="1800"/>
              <a:buChar char="●"/>
            </a:pPr>
            <a:r>
              <a:rPr lang="en" sz="1800">
                <a:solidFill>
                  <a:srgbClr val="CB949F"/>
                </a:solidFill>
              </a:rPr>
              <a:t>AKA procedure for mutual auth between </a:t>
            </a:r>
            <a:r>
              <a:rPr b="1" lang="en" sz="1800">
                <a:solidFill>
                  <a:srgbClr val="CB949F"/>
                </a:solidFill>
              </a:rPr>
              <a:t>UE </a:t>
            </a:r>
            <a:r>
              <a:rPr lang="en" sz="1800">
                <a:solidFill>
                  <a:srgbClr val="CB949F"/>
                </a:solidFill>
              </a:rPr>
              <a:t>and </a:t>
            </a:r>
            <a:r>
              <a:rPr b="1" lang="en" sz="1800">
                <a:solidFill>
                  <a:srgbClr val="CB949F"/>
                </a:solidFill>
              </a:rPr>
              <a:t>EPC</a:t>
            </a:r>
            <a:endParaRPr b="1" sz="1800">
              <a:solidFill>
                <a:srgbClr val="CB949F"/>
              </a:solidFill>
            </a:endParaRPr>
          </a:p>
          <a:p>
            <a:pPr indent="-342900" lvl="0" marL="457200" rtl="0" algn="l">
              <a:spcBef>
                <a:spcPts val="0"/>
              </a:spcBef>
              <a:spcAft>
                <a:spcPts val="0"/>
              </a:spcAft>
              <a:buClr>
                <a:srgbClr val="CB949F"/>
              </a:buClr>
              <a:buSzPts val="1800"/>
              <a:buChar char="●"/>
            </a:pPr>
            <a:r>
              <a:rPr lang="en" sz="1800">
                <a:solidFill>
                  <a:srgbClr val="CB949F"/>
                </a:solidFill>
              </a:rPr>
              <a:t>Different session keys for encryption and integrity protection</a:t>
            </a:r>
            <a:endParaRPr sz="1800">
              <a:solidFill>
                <a:srgbClr val="CB949F"/>
              </a:solidFill>
            </a:endParaRPr>
          </a:p>
          <a:p>
            <a:pPr indent="-342900" lvl="0" marL="457200" rtl="0" algn="l">
              <a:spcBef>
                <a:spcPts val="0"/>
              </a:spcBef>
              <a:spcAft>
                <a:spcPts val="0"/>
              </a:spcAft>
              <a:buClr>
                <a:srgbClr val="CB949F"/>
              </a:buClr>
              <a:buSzPts val="1800"/>
              <a:buChar char="●"/>
            </a:pPr>
            <a:r>
              <a:rPr lang="en" sz="1800">
                <a:solidFill>
                  <a:srgbClr val="CB949F"/>
                </a:solidFill>
              </a:rPr>
              <a:t>CU-DU to make up eNodeB possible</a:t>
            </a:r>
            <a:endParaRPr sz="1800">
              <a:solidFill>
                <a:srgbClr val="CB949F"/>
              </a:solidFill>
            </a:endParaRPr>
          </a:p>
          <a:p>
            <a:pPr indent="-342900" lvl="0" marL="457200" rtl="0" algn="l">
              <a:spcBef>
                <a:spcPts val="0"/>
              </a:spcBef>
              <a:spcAft>
                <a:spcPts val="0"/>
              </a:spcAft>
              <a:buClr>
                <a:srgbClr val="CB949F"/>
              </a:buClr>
              <a:buSzPts val="1800"/>
              <a:buChar char="●"/>
            </a:pPr>
            <a:r>
              <a:rPr lang="en" sz="1800">
                <a:solidFill>
                  <a:srgbClr val="CB949F"/>
                </a:solidFill>
              </a:rPr>
              <a:t>MNO may provide confidentiality in Radio Resource Control (RRC) signaling.</a:t>
            </a:r>
            <a:endParaRPr sz="1800">
              <a:solidFill>
                <a:srgbClr val="CB949F"/>
              </a:solidFill>
            </a:endParaRPr>
          </a:p>
          <a:p>
            <a:pPr indent="-342900" lvl="0" marL="457200" rtl="0" algn="l">
              <a:spcBef>
                <a:spcPts val="0"/>
              </a:spcBef>
              <a:spcAft>
                <a:spcPts val="0"/>
              </a:spcAft>
              <a:buClr>
                <a:srgbClr val="CB949F"/>
              </a:buClr>
              <a:buSzPts val="1800"/>
              <a:buChar char="●"/>
            </a:pPr>
            <a:r>
              <a:rPr lang="en" sz="1800">
                <a:solidFill>
                  <a:srgbClr val="CB949F"/>
                </a:solidFill>
              </a:rPr>
              <a:t>Secondary authentication (for data network outside MNO)</a:t>
            </a:r>
            <a:endParaRPr sz="1800">
              <a:solidFill>
                <a:srgbClr val="CB949F"/>
              </a:solidFill>
            </a:endParaRPr>
          </a:p>
        </p:txBody>
      </p:sp>
      <p:grpSp>
        <p:nvGrpSpPr>
          <p:cNvPr id="653" name="Google Shape;653;p69"/>
          <p:cNvGrpSpPr/>
          <p:nvPr/>
        </p:nvGrpSpPr>
        <p:grpSpPr>
          <a:xfrm flipH="1">
            <a:off x="719991" y="199076"/>
            <a:ext cx="571557" cy="540178"/>
            <a:chOff x="8078976" y="1716063"/>
            <a:chExt cx="517433" cy="489026"/>
          </a:xfrm>
        </p:grpSpPr>
        <p:sp>
          <p:nvSpPr>
            <p:cNvPr id="654" name="Google Shape;654;p69"/>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9"/>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6" name="Google Shape;656;p69"/>
          <p:cNvPicPr preferRelativeResize="0"/>
          <p:nvPr/>
        </p:nvPicPr>
        <p:blipFill>
          <a:blip r:embed="rId3">
            <a:alphaModFix/>
          </a:blip>
          <a:stretch>
            <a:fillRect/>
          </a:stretch>
        </p:blipFill>
        <p:spPr>
          <a:xfrm>
            <a:off x="3753313" y="3686425"/>
            <a:ext cx="1283075" cy="1283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0"/>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4</a:t>
            </a:r>
            <a:r>
              <a:rPr lang="en" sz="3000"/>
              <a:t>G - LTE Adv - Attack Vectors</a:t>
            </a:r>
            <a:endParaRPr sz="3000"/>
          </a:p>
        </p:txBody>
      </p:sp>
      <p:sp>
        <p:nvSpPr>
          <p:cNvPr id="662" name="Google Shape;662;p70"/>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Still have IMSI catchers!</a:t>
            </a:r>
            <a:endParaRPr sz="2000"/>
          </a:p>
          <a:p>
            <a:pPr indent="-355600" lvl="0" marL="457200" rtl="0" algn="l">
              <a:spcBef>
                <a:spcPts val="1000"/>
              </a:spcBef>
              <a:spcAft>
                <a:spcPts val="0"/>
              </a:spcAft>
              <a:buSzPts val="2000"/>
              <a:buChar char="●"/>
            </a:pPr>
            <a:r>
              <a:rPr lang="en" sz="2000"/>
              <a:t>Signaling vulns of Diameter</a:t>
            </a:r>
            <a:endParaRPr sz="2000"/>
          </a:p>
          <a:p>
            <a:pPr indent="-355600" lvl="0" marL="457200" rtl="0" algn="l">
              <a:spcBef>
                <a:spcPts val="1000"/>
              </a:spcBef>
              <a:spcAft>
                <a:spcPts val="0"/>
              </a:spcAft>
              <a:buSzPts val="2000"/>
              <a:buChar char="●"/>
            </a:pPr>
            <a:r>
              <a:rPr lang="en" sz="2000"/>
              <a:t>VoIP SPIT Flooding</a:t>
            </a:r>
            <a:endParaRPr sz="2000"/>
          </a:p>
          <a:p>
            <a:pPr indent="-342900" lvl="1" marL="914400" rtl="0" algn="l">
              <a:spcBef>
                <a:spcPts val="1000"/>
              </a:spcBef>
              <a:spcAft>
                <a:spcPts val="0"/>
              </a:spcAft>
              <a:buSzPts val="1800"/>
              <a:buChar char="○"/>
            </a:pPr>
            <a:r>
              <a:rPr lang="en" sz="1800"/>
              <a:t>Syn flooding</a:t>
            </a:r>
            <a:endParaRPr sz="1800"/>
          </a:p>
          <a:p>
            <a:pPr indent="-342900" lvl="1" marL="914400" rtl="0" algn="l">
              <a:spcBef>
                <a:spcPts val="0"/>
              </a:spcBef>
              <a:spcAft>
                <a:spcPts val="0"/>
              </a:spcAft>
              <a:buSzPts val="1800"/>
              <a:buChar char="○"/>
            </a:pPr>
            <a:r>
              <a:rPr lang="en" sz="1800"/>
              <a:t>UDP flooding</a:t>
            </a:r>
            <a:endParaRPr sz="1800"/>
          </a:p>
          <a:p>
            <a:pPr indent="-342900" lvl="1" marL="914400" rtl="0" algn="l">
              <a:spcBef>
                <a:spcPts val="0"/>
              </a:spcBef>
              <a:spcAft>
                <a:spcPts val="0"/>
              </a:spcAft>
              <a:buSzPts val="1800"/>
              <a:buChar char="○"/>
            </a:pPr>
            <a:r>
              <a:rPr lang="en" sz="1800"/>
              <a:t>P2P/M2M attacks</a:t>
            </a:r>
            <a:endParaRPr sz="1800"/>
          </a:p>
          <a:p>
            <a:pPr indent="-355600" lvl="0" marL="457200" rtl="0" algn="l">
              <a:spcBef>
                <a:spcPts val="0"/>
              </a:spcBef>
              <a:spcAft>
                <a:spcPts val="1000"/>
              </a:spcAft>
              <a:buSzPts val="2000"/>
              <a:buChar char="●"/>
            </a:pPr>
            <a:r>
              <a:rPr lang="en" sz="2000"/>
              <a:t>Router Vulns</a:t>
            </a:r>
            <a:endParaRPr sz="2000"/>
          </a:p>
        </p:txBody>
      </p:sp>
      <p:sp>
        <p:nvSpPr>
          <p:cNvPr id="663" name="Google Shape;663;p70"/>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664" name="Google Shape;664;p70"/>
          <p:cNvPicPr preferRelativeResize="0"/>
          <p:nvPr/>
        </p:nvPicPr>
        <p:blipFill>
          <a:blip r:embed="rId3">
            <a:alphaModFix/>
          </a:blip>
          <a:stretch>
            <a:fillRect/>
          </a:stretch>
        </p:blipFill>
        <p:spPr>
          <a:xfrm>
            <a:off x="5206825" y="1140313"/>
            <a:ext cx="2862875" cy="286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1"/>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4G - LTE Adv - Attack Vectors</a:t>
            </a:r>
            <a:endParaRPr sz="3000"/>
          </a:p>
        </p:txBody>
      </p:sp>
      <p:sp>
        <p:nvSpPr>
          <p:cNvPr id="670" name="Google Shape;670;p71"/>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Cisco ASR 5000 PGW DoS</a:t>
            </a:r>
            <a:endParaRPr sz="2000"/>
          </a:p>
          <a:p>
            <a:pPr indent="-355600" lvl="0" marL="457200" rtl="0" algn="l">
              <a:spcBef>
                <a:spcPts val="1000"/>
              </a:spcBef>
              <a:spcAft>
                <a:spcPts val="0"/>
              </a:spcAft>
              <a:buSzPts val="2000"/>
              <a:buChar char="●"/>
            </a:pPr>
            <a:r>
              <a:rPr lang="en" sz="2000"/>
              <a:t>MME vuln</a:t>
            </a:r>
            <a:endParaRPr sz="2000"/>
          </a:p>
          <a:p>
            <a:pPr indent="-342900" lvl="1" marL="914400" rtl="0" algn="l">
              <a:spcBef>
                <a:spcPts val="1000"/>
              </a:spcBef>
              <a:spcAft>
                <a:spcPts val="0"/>
              </a:spcAft>
              <a:buSzPts val="1800"/>
              <a:buChar char="○"/>
            </a:pPr>
            <a:r>
              <a:rPr lang="en" sz="1800"/>
              <a:t>P1 HITB talk on keys being hardcoded</a:t>
            </a:r>
            <a:endParaRPr sz="1800"/>
          </a:p>
          <a:p>
            <a:pPr indent="-355600" lvl="0" marL="457200" rtl="0" algn="l">
              <a:spcBef>
                <a:spcPts val="0"/>
              </a:spcBef>
              <a:spcAft>
                <a:spcPts val="0"/>
              </a:spcAft>
              <a:buSzPts val="2000"/>
              <a:buChar char="●"/>
            </a:pPr>
            <a:r>
              <a:rPr lang="en" sz="2000"/>
              <a:t>MML Interface exposed to the wide internet on some routers</a:t>
            </a:r>
            <a:endParaRPr sz="2000"/>
          </a:p>
          <a:p>
            <a:pPr indent="-355600" lvl="0" marL="457200" rtl="0" algn="l">
              <a:spcBef>
                <a:spcPts val="1000"/>
              </a:spcBef>
              <a:spcAft>
                <a:spcPts val="0"/>
              </a:spcAft>
              <a:buSzPts val="2000"/>
              <a:buChar char="●"/>
            </a:pPr>
            <a:r>
              <a:rPr lang="en" sz="2000"/>
              <a:t>Bidding down attacks </a:t>
            </a:r>
            <a:endParaRPr sz="2000"/>
          </a:p>
          <a:p>
            <a:pPr indent="-342900" lvl="1" marL="914400" rtl="0" algn="l">
              <a:spcBef>
                <a:spcPts val="1000"/>
              </a:spcBef>
              <a:spcAft>
                <a:spcPts val="0"/>
              </a:spcAft>
              <a:buSzPts val="1800"/>
              <a:buChar char="○"/>
            </a:pPr>
            <a:r>
              <a:rPr lang="en" sz="1800"/>
              <a:t>VoLTE can be denied</a:t>
            </a:r>
            <a:endParaRPr sz="1800"/>
          </a:p>
        </p:txBody>
      </p:sp>
      <p:sp>
        <p:nvSpPr>
          <p:cNvPr id="671" name="Google Shape;671;p7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animEffect filter="fade" transition="in">
                                      <p:cBhvr>
                                        <p:cTn dur="1"/>
                                        <p:tgtEl>
                                          <p:spTgt spid="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animEffect filter="fade" transition="in">
                                      <p:cBhvr>
                                        <p:cTn dur="1"/>
                                        <p:tgtEl>
                                          <p:spTgt spid="6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animEffect filter="fade" transition="in">
                                      <p:cBhvr>
                                        <p:cTn dur="1"/>
                                        <p:tgtEl>
                                          <p:spTgt spid="6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animEffect filter="fade" transition="in">
                                      <p:cBhvr>
                                        <p:cTn dur="1"/>
                                        <p:tgtEl>
                                          <p:spTgt spid="6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4" st="4"/>
                                            </p:txEl>
                                          </p:spTgt>
                                        </p:tgtEl>
                                        <p:attrNameLst>
                                          <p:attrName>style.visibility</p:attrName>
                                        </p:attrNameLst>
                                      </p:cBhvr>
                                      <p:to>
                                        <p:strVal val="visible"/>
                                      </p:to>
                                    </p:set>
                                    <p:animEffect filter="fade" transition="in">
                                      <p:cBhvr>
                                        <p:cTn dur="1"/>
                                        <p:tgtEl>
                                          <p:spTgt spid="6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xEl>
                                              <p:pRg end="5" st="5"/>
                                            </p:txEl>
                                          </p:spTgt>
                                        </p:tgtEl>
                                        <p:attrNameLst>
                                          <p:attrName>style.visibility</p:attrName>
                                        </p:attrNameLst>
                                      </p:cBhvr>
                                      <p:to>
                                        <p:strVal val="visible"/>
                                      </p:to>
                                    </p:set>
                                    <p:animEffect filter="fade" transition="in">
                                      <p:cBhvr>
                                        <p:cTn dur="1"/>
                                        <p:tgtEl>
                                          <p:spTgt spid="67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2"/>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5G</a:t>
            </a:r>
            <a:endParaRPr/>
          </a:p>
        </p:txBody>
      </p:sp>
      <p:sp>
        <p:nvSpPr>
          <p:cNvPr id="677" name="Google Shape;677;p7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Network Function Virtualization</a:t>
            </a:r>
            <a:endParaRPr sz="2000"/>
          </a:p>
          <a:p>
            <a:pPr indent="-355600" lvl="0" marL="457200" rtl="0" algn="l">
              <a:spcBef>
                <a:spcPts val="0"/>
              </a:spcBef>
              <a:spcAft>
                <a:spcPts val="0"/>
              </a:spcAft>
              <a:buSzPts val="2000"/>
              <a:buChar char="●"/>
            </a:pPr>
            <a:r>
              <a:rPr lang="en" sz="2000"/>
              <a:t>Management and Orchestration is now officially part of the core network</a:t>
            </a:r>
            <a:endParaRPr sz="2000"/>
          </a:p>
          <a:p>
            <a:pPr indent="-355600" lvl="0" marL="457200" rtl="0" algn="l">
              <a:spcBef>
                <a:spcPts val="0"/>
              </a:spcBef>
              <a:spcAft>
                <a:spcPts val="0"/>
              </a:spcAft>
              <a:buSzPts val="2000"/>
              <a:buChar char="●"/>
            </a:pPr>
            <a:r>
              <a:rPr lang="en" sz="2000"/>
              <a:t>New concept of </a:t>
            </a:r>
            <a:r>
              <a:rPr lang="en" sz="2000" u="sng"/>
              <a:t>Network Slicing</a:t>
            </a:r>
            <a:endParaRPr sz="2000"/>
          </a:p>
          <a:p>
            <a:pPr indent="-355600" lvl="1" marL="914400" rtl="0" algn="l">
              <a:spcBef>
                <a:spcPts val="0"/>
              </a:spcBef>
              <a:spcAft>
                <a:spcPts val="0"/>
              </a:spcAft>
              <a:buSzPts val="2000"/>
              <a:buChar char="○"/>
            </a:pPr>
            <a:r>
              <a:rPr lang="en" sz="2000"/>
              <a:t>Different devices have different needs!</a:t>
            </a:r>
            <a:endParaRPr sz="2000"/>
          </a:p>
          <a:p>
            <a:pPr indent="-355600" lvl="0" marL="457200" rtl="0" algn="l">
              <a:spcBef>
                <a:spcPts val="0"/>
              </a:spcBef>
              <a:spcAft>
                <a:spcPts val="0"/>
              </a:spcAft>
              <a:buSzPts val="2000"/>
              <a:buChar char="●"/>
            </a:pPr>
            <a:r>
              <a:rPr lang="en" sz="2000"/>
              <a:t>Renaming the eNodeB to </a:t>
            </a:r>
            <a:r>
              <a:rPr b="1" lang="en" sz="2000"/>
              <a:t>gNodeB </a:t>
            </a:r>
            <a:r>
              <a:rPr lang="en" sz="2000"/>
              <a:t>just cuz!</a:t>
            </a:r>
            <a:endParaRPr/>
          </a:p>
        </p:txBody>
      </p:sp>
      <p:sp>
        <p:nvSpPr>
          <p:cNvPr id="678" name="Google Shape;67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9" name="Google Shape;679;p72"/>
          <p:cNvSpPr txBox="1"/>
          <p:nvPr>
            <p:ph idx="1" type="subTitle"/>
          </p:nvPr>
        </p:nvSpPr>
        <p:spPr>
          <a:xfrm>
            <a:off x="265500" y="2301650"/>
            <a:ext cx="4045200" cy="20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just for telephony!</a:t>
            </a:r>
            <a:endParaRPr/>
          </a:p>
        </p:txBody>
      </p:sp>
      <p:grpSp>
        <p:nvGrpSpPr>
          <p:cNvPr id="680" name="Google Shape;680;p72"/>
          <p:cNvGrpSpPr/>
          <p:nvPr/>
        </p:nvGrpSpPr>
        <p:grpSpPr>
          <a:xfrm>
            <a:off x="3138066" y="668901"/>
            <a:ext cx="571557" cy="540178"/>
            <a:chOff x="8078976" y="1716063"/>
            <a:chExt cx="517433" cy="489026"/>
          </a:xfrm>
        </p:grpSpPr>
        <p:sp>
          <p:nvSpPr>
            <p:cNvPr id="681" name="Google Shape;681;p72"/>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a:effectLst>
              <a:outerShdw blurRad="142875" rotWithShape="0" algn="bl" dir="5400000" dist="19050">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2"/>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a:effectLst>
              <a:outerShdw blurRad="142875" rotWithShape="0" algn="bl" dir="5400000" dist="19050">
                <a:schemeClr val="accent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72"/>
          <p:cNvGrpSpPr/>
          <p:nvPr/>
        </p:nvGrpSpPr>
        <p:grpSpPr>
          <a:xfrm flipH="1">
            <a:off x="265508" y="2301651"/>
            <a:ext cx="548686" cy="540178"/>
            <a:chOff x="8078976" y="1716063"/>
            <a:chExt cx="517433" cy="489026"/>
          </a:xfrm>
        </p:grpSpPr>
        <p:sp>
          <p:nvSpPr>
            <p:cNvPr id="684" name="Google Shape;684;p72"/>
            <p:cNvSpPr/>
            <p:nvPr/>
          </p:nvSpPr>
          <p:spPr>
            <a:xfrm>
              <a:off x="8078976" y="2003230"/>
              <a:ext cx="201860" cy="201860"/>
            </a:xfrm>
            <a:custGeom>
              <a:rect b="b" l="l" r="r" t="t"/>
              <a:pathLst>
                <a:path extrusionOk="0" h="4826" w="4826">
                  <a:moveTo>
                    <a:pt x="2429" y="0"/>
                  </a:moveTo>
                  <a:cubicBezTo>
                    <a:pt x="1846" y="1036"/>
                    <a:pt x="1036" y="1846"/>
                    <a:pt x="0" y="2396"/>
                  </a:cubicBezTo>
                  <a:cubicBezTo>
                    <a:pt x="1036" y="2979"/>
                    <a:pt x="1846" y="3789"/>
                    <a:pt x="2429" y="4825"/>
                  </a:cubicBezTo>
                  <a:cubicBezTo>
                    <a:pt x="2979" y="3789"/>
                    <a:pt x="3789" y="2979"/>
                    <a:pt x="4825" y="2396"/>
                  </a:cubicBezTo>
                  <a:cubicBezTo>
                    <a:pt x="3789" y="1846"/>
                    <a:pt x="2979" y="1036"/>
                    <a:pt x="2429" y="0"/>
                  </a:cubicBezTo>
                  <a:close/>
                </a:path>
              </a:pathLst>
            </a:custGeom>
            <a:solidFill>
              <a:srgbClr val="FEFEFE"/>
            </a:solidFill>
            <a:ln>
              <a:noFill/>
            </a:ln>
            <a:effectLst>
              <a:outerShdw blurRad="142875" rotWithShape="0" algn="bl" dir="5400000" dist="19050">
                <a:schemeClr val="dk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2"/>
            <p:cNvSpPr/>
            <p:nvPr/>
          </p:nvSpPr>
          <p:spPr>
            <a:xfrm>
              <a:off x="8284836" y="1716063"/>
              <a:ext cx="311573" cy="310235"/>
            </a:xfrm>
            <a:custGeom>
              <a:rect b="b" l="l" r="r" t="t"/>
              <a:pathLst>
                <a:path extrusionOk="0" h="7417" w="7449">
                  <a:moveTo>
                    <a:pt x="3724" y="1"/>
                  </a:moveTo>
                  <a:cubicBezTo>
                    <a:pt x="2850" y="1555"/>
                    <a:pt x="1587" y="2851"/>
                    <a:pt x="0" y="3725"/>
                  </a:cubicBezTo>
                  <a:cubicBezTo>
                    <a:pt x="1587" y="4567"/>
                    <a:pt x="2850" y="5862"/>
                    <a:pt x="3724" y="7417"/>
                  </a:cubicBezTo>
                  <a:cubicBezTo>
                    <a:pt x="4566" y="5862"/>
                    <a:pt x="5862" y="4567"/>
                    <a:pt x="7448" y="3725"/>
                  </a:cubicBezTo>
                  <a:cubicBezTo>
                    <a:pt x="5862" y="2851"/>
                    <a:pt x="4566" y="1555"/>
                    <a:pt x="3724" y="1"/>
                  </a:cubicBezTo>
                  <a:close/>
                </a:path>
              </a:pathLst>
            </a:custGeom>
            <a:solidFill>
              <a:srgbClr val="FEFEFE"/>
            </a:solidFill>
            <a:ln>
              <a:noFill/>
            </a:ln>
            <a:effectLst>
              <a:outerShdw blurRad="142875" rotWithShape="0" algn="bl" dir="5400000" dist="19050">
                <a:schemeClr val="dk2">
                  <a:alpha val="6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6" name="Google Shape;686;p72"/>
          <p:cNvPicPr preferRelativeResize="0"/>
          <p:nvPr/>
        </p:nvPicPr>
        <p:blipFill>
          <a:blip r:embed="rId3">
            <a:alphaModFix/>
          </a:blip>
          <a:stretch>
            <a:fillRect/>
          </a:stretch>
        </p:blipFill>
        <p:spPr>
          <a:xfrm>
            <a:off x="3306900" y="2841825"/>
            <a:ext cx="2215000" cy="221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73"/>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692" name="Google Shape;692;p73"/>
          <p:cNvPicPr preferRelativeResize="0"/>
          <p:nvPr/>
        </p:nvPicPr>
        <p:blipFill rotWithShape="1">
          <a:blip r:embed="rId4">
            <a:alphaModFix/>
          </a:blip>
          <a:srcRect b="0" l="0" r="0" t="0"/>
          <a:stretch/>
        </p:blipFill>
        <p:spPr>
          <a:xfrm>
            <a:off x="998768" y="0"/>
            <a:ext cx="7146465" cy="5143501"/>
          </a:xfrm>
          <a:prstGeom prst="rect">
            <a:avLst/>
          </a:prstGeom>
          <a:noFill/>
          <a:ln>
            <a:noFill/>
          </a:ln>
        </p:spPr>
      </p:pic>
      <p:sp>
        <p:nvSpPr>
          <p:cNvPr id="693" name="Google Shape;69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4" name="Google Shape;694;p73"/>
          <p:cNvSpPr/>
          <p:nvPr/>
        </p:nvSpPr>
        <p:spPr>
          <a:xfrm>
            <a:off x="6294400" y="3602125"/>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85" name="Google Shape;285;p38"/>
          <p:cNvPicPr preferRelativeResize="0"/>
          <p:nvPr/>
        </p:nvPicPr>
        <p:blipFill>
          <a:blip r:embed="rId3">
            <a:alphaModFix/>
          </a:blip>
          <a:stretch>
            <a:fillRect/>
          </a:stretch>
        </p:blipFill>
        <p:spPr>
          <a:xfrm>
            <a:off x="916775" y="43338"/>
            <a:ext cx="7026022" cy="50568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4"/>
          <p:cNvSpPr txBox="1"/>
          <p:nvPr>
            <p:ph type="title"/>
          </p:nvPr>
        </p:nvSpPr>
        <p:spPr>
          <a:xfrm>
            <a:off x="720000" y="335825"/>
            <a:ext cx="7704000" cy="7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 NR - Network Architecture</a:t>
            </a:r>
            <a:endParaRPr/>
          </a:p>
        </p:txBody>
      </p:sp>
      <p:sp>
        <p:nvSpPr>
          <p:cNvPr id="700" name="Google Shape;700;p74"/>
          <p:cNvSpPr txBox="1"/>
          <p:nvPr>
            <p:ph idx="1" type="body"/>
          </p:nvPr>
        </p:nvSpPr>
        <p:spPr>
          <a:xfrm>
            <a:off x="720000" y="1046825"/>
            <a:ext cx="7349700" cy="356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u="sng"/>
              <a:t>Access and Mobility Management Function</a:t>
            </a:r>
            <a:r>
              <a:rPr lang="en"/>
              <a:t> </a:t>
            </a:r>
            <a:r>
              <a:rPr b="1" lang="en"/>
              <a:t>(AMF)</a:t>
            </a:r>
            <a:endParaRPr b="1"/>
          </a:p>
          <a:p>
            <a:pPr indent="-330200" lvl="0" marL="457200" rtl="0" algn="l">
              <a:spcBef>
                <a:spcPts val="1000"/>
              </a:spcBef>
              <a:spcAft>
                <a:spcPts val="0"/>
              </a:spcAft>
              <a:buSzPts val="1600"/>
              <a:buChar char="●"/>
            </a:pPr>
            <a:r>
              <a:rPr lang="en" u="sng"/>
              <a:t>Session Management Function</a:t>
            </a:r>
            <a:r>
              <a:rPr b="1" lang="en"/>
              <a:t> (SMF)</a:t>
            </a:r>
            <a:endParaRPr b="1" sz="1600"/>
          </a:p>
          <a:p>
            <a:pPr indent="-317500" lvl="1" marL="914400" rtl="0" algn="l">
              <a:spcBef>
                <a:spcPts val="1000"/>
              </a:spcBef>
              <a:spcAft>
                <a:spcPts val="0"/>
              </a:spcAft>
              <a:buSzPts val="1400"/>
              <a:buChar char="○"/>
            </a:pPr>
            <a:r>
              <a:rPr lang="en"/>
              <a:t>PDU management, pcf interaction for data network profile</a:t>
            </a:r>
            <a:endParaRPr/>
          </a:p>
          <a:p>
            <a:pPr indent="-317500" lvl="1" marL="914400" rtl="0" algn="l">
              <a:spcBef>
                <a:spcPts val="0"/>
              </a:spcBef>
              <a:spcAft>
                <a:spcPts val="0"/>
              </a:spcAft>
              <a:buSzPts val="1400"/>
              <a:buChar char="○"/>
            </a:pPr>
            <a:r>
              <a:rPr lang="en"/>
              <a:t>UPF selection, IP address allocation if IP based</a:t>
            </a:r>
            <a:endParaRPr/>
          </a:p>
          <a:p>
            <a:pPr indent="-330200" lvl="0" marL="457200" rtl="0" algn="l">
              <a:spcBef>
                <a:spcPts val="0"/>
              </a:spcBef>
              <a:spcAft>
                <a:spcPts val="0"/>
              </a:spcAft>
              <a:buSzPts val="1600"/>
              <a:buChar char="●"/>
            </a:pPr>
            <a:r>
              <a:rPr lang="en" u="sng"/>
              <a:t>User Plane Function</a:t>
            </a:r>
            <a:r>
              <a:rPr lang="en"/>
              <a:t> </a:t>
            </a:r>
            <a:r>
              <a:rPr b="1" lang="en"/>
              <a:t>(UPF)</a:t>
            </a:r>
            <a:endParaRPr b="1"/>
          </a:p>
          <a:p>
            <a:pPr indent="-317500" lvl="1" marL="914400" rtl="0" algn="l">
              <a:spcBef>
                <a:spcPts val="1000"/>
              </a:spcBef>
              <a:spcAft>
                <a:spcPts val="0"/>
              </a:spcAft>
              <a:buSzPts val="1400"/>
              <a:buChar char="○"/>
            </a:pPr>
            <a:r>
              <a:rPr lang="en"/>
              <a:t>Also would </a:t>
            </a:r>
            <a:r>
              <a:rPr lang="en"/>
              <a:t>have</a:t>
            </a:r>
            <a:r>
              <a:rPr lang="en"/>
              <a:t> been in </a:t>
            </a:r>
            <a:r>
              <a:rPr b="1" lang="en"/>
              <a:t>MME</a:t>
            </a:r>
            <a:endParaRPr b="1"/>
          </a:p>
          <a:p>
            <a:pPr indent="-317500" lvl="1" marL="914400" rtl="0" algn="l">
              <a:spcBef>
                <a:spcPts val="0"/>
              </a:spcBef>
              <a:spcAft>
                <a:spcPts val="0"/>
              </a:spcAft>
              <a:buSzPts val="1400"/>
              <a:buChar char="○"/>
            </a:pPr>
            <a:r>
              <a:rPr lang="en"/>
              <a:t>Anchor for NG-RAN mobility and QoS flow, Policy enforcement</a:t>
            </a:r>
            <a:endParaRPr/>
          </a:p>
          <a:p>
            <a:pPr indent="-330200" lvl="0" marL="457200" rtl="0" algn="l">
              <a:spcBef>
                <a:spcPts val="0"/>
              </a:spcBef>
              <a:spcAft>
                <a:spcPts val="0"/>
              </a:spcAft>
              <a:buSzPts val="1600"/>
              <a:buChar char="●"/>
            </a:pPr>
            <a:r>
              <a:rPr lang="en" u="sng"/>
              <a:t>Unified Data Management</a:t>
            </a:r>
            <a:r>
              <a:rPr lang="en"/>
              <a:t> </a:t>
            </a:r>
            <a:r>
              <a:rPr b="1" lang="en"/>
              <a:t>(UDM) </a:t>
            </a:r>
            <a:endParaRPr b="1" sz="1600"/>
          </a:p>
          <a:p>
            <a:pPr indent="-317500" lvl="1" marL="914400" rtl="0" algn="l">
              <a:spcBef>
                <a:spcPts val="1000"/>
              </a:spcBef>
              <a:spcAft>
                <a:spcPts val="0"/>
              </a:spcAft>
              <a:buSzPts val="1400"/>
              <a:buChar char="○"/>
            </a:pPr>
            <a:r>
              <a:rPr lang="en"/>
              <a:t>Access authorization, Data network profiles</a:t>
            </a:r>
            <a:endParaRPr/>
          </a:p>
          <a:p>
            <a:pPr indent="-317500" lvl="1" marL="914400" rtl="0" algn="l">
              <a:spcBef>
                <a:spcPts val="0"/>
              </a:spcBef>
              <a:spcAft>
                <a:spcPts val="0"/>
              </a:spcAft>
              <a:buSzPts val="1400"/>
              <a:buChar char="○"/>
            </a:pPr>
            <a:r>
              <a:rPr lang="en"/>
              <a:t>Registration and Mobility Management</a:t>
            </a:r>
            <a:endParaRPr/>
          </a:p>
          <a:p>
            <a:pPr indent="-330200" lvl="0" marL="457200" rtl="0" algn="l">
              <a:spcBef>
                <a:spcPts val="0"/>
              </a:spcBef>
              <a:spcAft>
                <a:spcPts val="0"/>
              </a:spcAft>
              <a:buSzPts val="1600"/>
              <a:buChar char="●"/>
            </a:pPr>
            <a:r>
              <a:rPr lang="en" u="sng"/>
              <a:t>Policy Control Function</a:t>
            </a:r>
            <a:r>
              <a:rPr b="1" lang="en"/>
              <a:t> (PCF)</a:t>
            </a:r>
            <a:endParaRPr b="1"/>
          </a:p>
          <a:p>
            <a:pPr indent="-317500" lvl="1" marL="914400" rtl="0" algn="l">
              <a:spcBef>
                <a:spcPts val="1000"/>
              </a:spcBef>
              <a:spcAft>
                <a:spcPts val="0"/>
              </a:spcAft>
              <a:buSzPts val="1400"/>
              <a:buChar char="○"/>
            </a:pPr>
            <a:r>
              <a:rPr lang="en"/>
              <a:t>Dynamic policy decisions and conditions. </a:t>
            </a:r>
            <a:endParaRPr/>
          </a:p>
        </p:txBody>
      </p:sp>
      <p:sp>
        <p:nvSpPr>
          <p:cNvPr id="701" name="Google Shape;701;p7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0" st="0"/>
                                            </p:txEl>
                                          </p:spTgt>
                                        </p:tgtEl>
                                        <p:attrNameLst>
                                          <p:attrName>style.visibility</p:attrName>
                                        </p:attrNameLst>
                                      </p:cBhvr>
                                      <p:to>
                                        <p:strVal val="visible"/>
                                      </p:to>
                                    </p:set>
                                    <p:animEffect filter="fade" transition="in">
                                      <p:cBhvr>
                                        <p:cTn dur="1"/>
                                        <p:tgtEl>
                                          <p:spTgt spid="7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 st="1"/>
                                            </p:txEl>
                                          </p:spTgt>
                                        </p:tgtEl>
                                        <p:attrNameLst>
                                          <p:attrName>style.visibility</p:attrName>
                                        </p:attrNameLst>
                                      </p:cBhvr>
                                      <p:to>
                                        <p:strVal val="visible"/>
                                      </p:to>
                                    </p:set>
                                    <p:animEffect filter="fade" transition="in">
                                      <p:cBhvr>
                                        <p:cTn dur="1"/>
                                        <p:tgtEl>
                                          <p:spTgt spid="7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2" st="2"/>
                                            </p:txEl>
                                          </p:spTgt>
                                        </p:tgtEl>
                                        <p:attrNameLst>
                                          <p:attrName>style.visibility</p:attrName>
                                        </p:attrNameLst>
                                      </p:cBhvr>
                                      <p:to>
                                        <p:strVal val="visible"/>
                                      </p:to>
                                    </p:set>
                                    <p:animEffect filter="fade" transition="in">
                                      <p:cBhvr>
                                        <p:cTn dur="1"/>
                                        <p:tgtEl>
                                          <p:spTgt spid="7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3" st="3"/>
                                            </p:txEl>
                                          </p:spTgt>
                                        </p:tgtEl>
                                        <p:attrNameLst>
                                          <p:attrName>style.visibility</p:attrName>
                                        </p:attrNameLst>
                                      </p:cBhvr>
                                      <p:to>
                                        <p:strVal val="visible"/>
                                      </p:to>
                                    </p:set>
                                    <p:animEffect filter="fade" transition="in">
                                      <p:cBhvr>
                                        <p:cTn dur="1"/>
                                        <p:tgtEl>
                                          <p:spTgt spid="7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4" st="4"/>
                                            </p:txEl>
                                          </p:spTgt>
                                        </p:tgtEl>
                                        <p:attrNameLst>
                                          <p:attrName>style.visibility</p:attrName>
                                        </p:attrNameLst>
                                      </p:cBhvr>
                                      <p:to>
                                        <p:strVal val="visible"/>
                                      </p:to>
                                    </p:set>
                                    <p:animEffect filter="fade" transition="in">
                                      <p:cBhvr>
                                        <p:cTn dur="1"/>
                                        <p:tgtEl>
                                          <p:spTgt spid="7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5" st="5"/>
                                            </p:txEl>
                                          </p:spTgt>
                                        </p:tgtEl>
                                        <p:attrNameLst>
                                          <p:attrName>style.visibility</p:attrName>
                                        </p:attrNameLst>
                                      </p:cBhvr>
                                      <p:to>
                                        <p:strVal val="visible"/>
                                      </p:to>
                                    </p:set>
                                    <p:animEffect filter="fade" transition="in">
                                      <p:cBhvr>
                                        <p:cTn dur="1"/>
                                        <p:tgtEl>
                                          <p:spTgt spid="7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6" st="6"/>
                                            </p:txEl>
                                          </p:spTgt>
                                        </p:tgtEl>
                                        <p:attrNameLst>
                                          <p:attrName>style.visibility</p:attrName>
                                        </p:attrNameLst>
                                      </p:cBhvr>
                                      <p:to>
                                        <p:strVal val="visible"/>
                                      </p:to>
                                    </p:set>
                                    <p:animEffect filter="fade" transition="in">
                                      <p:cBhvr>
                                        <p:cTn dur="1"/>
                                        <p:tgtEl>
                                          <p:spTgt spid="7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7" st="7"/>
                                            </p:txEl>
                                          </p:spTgt>
                                        </p:tgtEl>
                                        <p:attrNameLst>
                                          <p:attrName>style.visibility</p:attrName>
                                        </p:attrNameLst>
                                      </p:cBhvr>
                                      <p:to>
                                        <p:strVal val="visible"/>
                                      </p:to>
                                    </p:set>
                                    <p:animEffect filter="fade" transition="in">
                                      <p:cBhvr>
                                        <p:cTn dur="1"/>
                                        <p:tgtEl>
                                          <p:spTgt spid="7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8" st="8"/>
                                            </p:txEl>
                                          </p:spTgt>
                                        </p:tgtEl>
                                        <p:attrNameLst>
                                          <p:attrName>style.visibility</p:attrName>
                                        </p:attrNameLst>
                                      </p:cBhvr>
                                      <p:to>
                                        <p:strVal val="visible"/>
                                      </p:to>
                                    </p:set>
                                    <p:animEffect filter="fade" transition="in">
                                      <p:cBhvr>
                                        <p:cTn dur="1"/>
                                        <p:tgtEl>
                                          <p:spTgt spid="7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9" st="9"/>
                                            </p:txEl>
                                          </p:spTgt>
                                        </p:tgtEl>
                                        <p:attrNameLst>
                                          <p:attrName>style.visibility</p:attrName>
                                        </p:attrNameLst>
                                      </p:cBhvr>
                                      <p:to>
                                        <p:strVal val="visible"/>
                                      </p:to>
                                    </p:set>
                                    <p:animEffect filter="fade" transition="in">
                                      <p:cBhvr>
                                        <p:cTn dur="1"/>
                                        <p:tgtEl>
                                          <p:spTgt spid="7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0" st="10"/>
                                            </p:txEl>
                                          </p:spTgt>
                                        </p:tgtEl>
                                        <p:attrNameLst>
                                          <p:attrName>style.visibility</p:attrName>
                                        </p:attrNameLst>
                                      </p:cBhvr>
                                      <p:to>
                                        <p:strVal val="visible"/>
                                      </p:to>
                                    </p:set>
                                    <p:animEffect filter="fade" transition="in">
                                      <p:cBhvr>
                                        <p:cTn dur="1"/>
                                        <p:tgtEl>
                                          <p:spTgt spid="70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xEl>
                                              <p:pRg end="11" st="11"/>
                                            </p:txEl>
                                          </p:spTgt>
                                        </p:tgtEl>
                                        <p:attrNameLst>
                                          <p:attrName>style.visibility</p:attrName>
                                        </p:attrNameLst>
                                      </p:cBhvr>
                                      <p:to>
                                        <p:strVal val="visible"/>
                                      </p:to>
                                    </p:set>
                                    <p:animEffect filter="fade" transition="in">
                                      <p:cBhvr>
                                        <p:cTn dur="1"/>
                                        <p:tgtEl>
                                          <p:spTgt spid="70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5"/>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07" name="Google Shape;707;p75"/>
          <p:cNvPicPr preferRelativeResize="0"/>
          <p:nvPr/>
        </p:nvPicPr>
        <p:blipFill>
          <a:blip r:embed="rId3">
            <a:alphaModFix/>
          </a:blip>
          <a:stretch>
            <a:fillRect/>
          </a:stretch>
        </p:blipFill>
        <p:spPr>
          <a:xfrm>
            <a:off x="519100" y="653188"/>
            <a:ext cx="8105775" cy="4010025"/>
          </a:xfrm>
          <a:prstGeom prst="rect">
            <a:avLst/>
          </a:prstGeom>
          <a:noFill/>
          <a:ln>
            <a:noFill/>
          </a:ln>
        </p:spPr>
      </p:pic>
      <p:sp>
        <p:nvSpPr>
          <p:cNvPr id="708" name="Google Shape;708;p75"/>
          <p:cNvSpPr txBox="1"/>
          <p:nvPr/>
        </p:nvSpPr>
        <p:spPr>
          <a:xfrm>
            <a:off x="462750" y="3616625"/>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UE</a:t>
            </a:r>
            <a:endParaRPr b="1">
              <a:solidFill>
                <a:srgbClr val="0000FF"/>
              </a:solidFill>
            </a:endParaRPr>
          </a:p>
        </p:txBody>
      </p:sp>
      <p:sp>
        <p:nvSpPr>
          <p:cNvPr id="709" name="Google Shape;709;p75"/>
          <p:cNvSpPr txBox="1"/>
          <p:nvPr/>
        </p:nvSpPr>
        <p:spPr>
          <a:xfrm>
            <a:off x="2049750" y="730350"/>
            <a:ext cx="7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rPr>
              <a:t>AUSF</a:t>
            </a:r>
            <a:endParaRPr b="1">
              <a:solidFill>
                <a:srgbClr val="B45F06"/>
              </a:solidFill>
            </a:endParaRPr>
          </a:p>
        </p:txBody>
      </p:sp>
      <p:sp>
        <p:nvSpPr>
          <p:cNvPr id="710" name="Google Shape;710;p75"/>
          <p:cNvSpPr txBox="1"/>
          <p:nvPr/>
        </p:nvSpPr>
        <p:spPr>
          <a:xfrm>
            <a:off x="3641175" y="730350"/>
            <a:ext cx="77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41B47"/>
                </a:solidFill>
              </a:rPr>
              <a:t>UDM</a:t>
            </a:r>
            <a:endParaRPr b="1">
              <a:solidFill>
                <a:srgbClr val="741B47"/>
              </a:solidFill>
            </a:endParaRPr>
          </a:p>
        </p:txBody>
      </p:sp>
      <p:sp>
        <p:nvSpPr>
          <p:cNvPr id="711" name="Google Shape;711;p75"/>
          <p:cNvSpPr txBox="1"/>
          <p:nvPr/>
        </p:nvSpPr>
        <p:spPr>
          <a:xfrm>
            <a:off x="2608925" y="2458113"/>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00"/>
                </a:solidFill>
              </a:rPr>
              <a:t>AMF</a:t>
            </a:r>
            <a:endParaRPr b="1">
              <a:solidFill>
                <a:srgbClr val="990000"/>
              </a:solidFill>
            </a:endParaRPr>
          </a:p>
        </p:txBody>
      </p:sp>
      <p:sp>
        <p:nvSpPr>
          <p:cNvPr id="712" name="Google Shape;712;p75"/>
          <p:cNvSpPr txBox="1"/>
          <p:nvPr/>
        </p:nvSpPr>
        <p:spPr>
          <a:xfrm>
            <a:off x="3256300" y="4527900"/>
            <a:ext cx="87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gNodeB</a:t>
            </a:r>
            <a:endParaRPr b="1"/>
          </a:p>
          <a:p>
            <a:pPr indent="0" lvl="0" marL="0" rtl="0" algn="l">
              <a:spcBef>
                <a:spcPts val="0"/>
              </a:spcBef>
              <a:spcAft>
                <a:spcPts val="0"/>
              </a:spcAft>
              <a:buNone/>
            </a:pPr>
            <a:r>
              <a:rPr lang="en">
                <a:solidFill>
                  <a:srgbClr val="741B47"/>
                </a:solidFill>
              </a:rPr>
              <a:t>(R)AN</a:t>
            </a:r>
            <a:endParaRPr>
              <a:solidFill>
                <a:srgbClr val="741B47"/>
              </a:solidFill>
            </a:endParaRPr>
          </a:p>
        </p:txBody>
      </p:sp>
      <p:sp>
        <p:nvSpPr>
          <p:cNvPr id="713" name="Google Shape;713;p75"/>
          <p:cNvSpPr txBox="1"/>
          <p:nvPr/>
        </p:nvSpPr>
        <p:spPr>
          <a:xfrm>
            <a:off x="4335750" y="2458125"/>
            <a:ext cx="6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51C75"/>
                </a:solidFill>
              </a:rPr>
              <a:t>SMF</a:t>
            </a:r>
            <a:endParaRPr b="1">
              <a:solidFill>
                <a:srgbClr val="351C75"/>
              </a:solidFill>
            </a:endParaRPr>
          </a:p>
        </p:txBody>
      </p:sp>
      <p:sp>
        <p:nvSpPr>
          <p:cNvPr id="714" name="Google Shape;714;p75"/>
          <p:cNvSpPr txBox="1"/>
          <p:nvPr/>
        </p:nvSpPr>
        <p:spPr>
          <a:xfrm>
            <a:off x="5939275" y="2458125"/>
            <a:ext cx="82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8761D"/>
                </a:solidFill>
              </a:rPr>
              <a:t>PCF</a:t>
            </a:r>
            <a:endParaRPr b="1">
              <a:solidFill>
                <a:srgbClr val="38761D"/>
              </a:solidFill>
            </a:endParaRPr>
          </a:p>
        </p:txBody>
      </p:sp>
      <p:sp>
        <p:nvSpPr>
          <p:cNvPr id="715" name="Google Shape;715;p75"/>
          <p:cNvSpPr txBox="1"/>
          <p:nvPr/>
        </p:nvSpPr>
        <p:spPr>
          <a:xfrm>
            <a:off x="7731800" y="2350425"/>
            <a:ext cx="63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155CC"/>
                </a:solidFill>
              </a:rPr>
              <a:t>App</a:t>
            </a:r>
            <a:endParaRPr b="1">
              <a:solidFill>
                <a:srgbClr val="1155CC"/>
              </a:solidFill>
            </a:endParaRPr>
          </a:p>
          <a:p>
            <a:pPr indent="0" lvl="0" marL="0" rtl="0" algn="ctr">
              <a:spcBef>
                <a:spcPts val="0"/>
              </a:spcBef>
              <a:spcAft>
                <a:spcPts val="0"/>
              </a:spcAft>
              <a:buNone/>
            </a:pPr>
            <a:r>
              <a:rPr b="1" lang="en">
                <a:solidFill>
                  <a:srgbClr val="1155CC"/>
                </a:solidFill>
              </a:rPr>
              <a:t>Func</a:t>
            </a:r>
            <a:endParaRPr b="1">
              <a:solidFill>
                <a:srgbClr val="1155CC"/>
              </a:solidFill>
            </a:endParaRPr>
          </a:p>
        </p:txBody>
      </p:sp>
      <p:sp>
        <p:nvSpPr>
          <p:cNvPr id="716" name="Google Shape;716;p75"/>
          <p:cNvSpPr txBox="1"/>
          <p:nvPr/>
        </p:nvSpPr>
        <p:spPr>
          <a:xfrm>
            <a:off x="5001950" y="4070150"/>
            <a:ext cx="117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7F6000"/>
                </a:solidFill>
              </a:rPr>
              <a:t>UPF</a:t>
            </a:r>
            <a:endParaRPr b="1">
              <a:solidFill>
                <a:srgbClr val="7F6000"/>
              </a:solidFill>
            </a:endParaRPr>
          </a:p>
        </p:txBody>
      </p:sp>
      <p:sp>
        <p:nvSpPr>
          <p:cNvPr id="717" name="Google Shape;717;p75"/>
          <p:cNvSpPr txBox="1"/>
          <p:nvPr>
            <p:ph type="title"/>
          </p:nvPr>
        </p:nvSpPr>
        <p:spPr>
          <a:xfrm>
            <a:off x="3474500" y="62623"/>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 NR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21" name="Shape 721"/>
        <p:cNvGrpSpPr/>
        <p:nvPr/>
      </p:nvGrpSpPr>
      <p:grpSpPr>
        <a:xfrm>
          <a:off x="0" y="0"/>
          <a:ext cx="0" cy="0"/>
          <a:chOff x="0" y="0"/>
          <a:chExt cx="0" cy="0"/>
        </a:xfrm>
      </p:grpSpPr>
      <p:pic>
        <p:nvPicPr>
          <p:cNvPr id="722" name="Google Shape;722;p76"/>
          <p:cNvPicPr preferRelativeResize="0"/>
          <p:nvPr/>
        </p:nvPicPr>
        <p:blipFill>
          <a:blip r:embed="rId3">
            <a:alphaModFix/>
          </a:blip>
          <a:stretch>
            <a:fillRect/>
          </a:stretch>
        </p:blipFill>
        <p:spPr>
          <a:xfrm>
            <a:off x="914400" y="1178350"/>
            <a:ext cx="7315200" cy="3400425"/>
          </a:xfrm>
          <a:prstGeom prst="rect">
            <a:avLst/>
          </a:prstGeom>
          <a:noFill/>
          <a:ln>
            <a:noFill/>
          </a:ln>
        </p:spPr>
      </p:pic>
      <p:sp>
        <p:nvSpPr>
          <p:cNvPr id="723" name="Google Shape;723;p76"/>
          <p:cNvSpPr txBox="1"/>
          <p:nvPr>
            <p:ph type="title"/>
          </p:nvPr>
        </p:nvSpPr>
        <p:spPr>
          <a:xfrm>
            <a:off x="265500" y="347550"/>
            <a:ext cx="4045200" cy="23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5G - NR</a:t>
            </a:r>
            <a:endParaRPr>
              <a:solidFill>
                <a:schemeClr val="accent1"/>
              </a:solidFill>
            </a:endParaRPr>
          </a:p>
        </p:txBody>
      </p:sp>
      <p:sp>
        <p:nvSpPr>
          <p:cNvPr id="724" name="Google Shape;724;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7"/>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30" name="Google Shape;730;p77"/>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B949F"/>
                </a:solidFill>
              </a:rPr>
              <a:t>Mitigations from 4G</a:t>
            </a:r>
            <a:endParaRPr>
              <a:solidFill>
                <a:srgbClr val="CB949F"/>
              </a:solidFill>
            </a:endParaRPr>
          </a:p>
        </p:txBody>
      </p:sp>
      <p:sp>
        <p:nvSpPr>
          <p:cNvPr id="731" name="Google Shape;731;p77"/>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4E5EA3"/>
              </a:buClr>
              <a:buSzPts val="1600"/>
              <a:buChar char="●"/>
            </a:pPr>
            <a:r>
              <a:rPr lang="en">
                <a:solidFill>
                  <a:srgbClr val="4E5EA3"/>
                </a:solidFill>
              </a:rPr>
              <a:t>Initial NAS message confidentiality!</a:t>
            </a:r>
            <a:endParaRPr>
              <a:solidFill>
                <a:srgbClr val="4E5EA3"/>
              </a:solidFill>
            </a:endParaRPr>
          </a:p>
          <a:p>
            <a:pPr indent="-330200" lvl="0" marL="457200" rtl="0" algn="l">
              <a:spcBef>
                <a:spcPts val="0"/>
              </a:spcBef>
              <a:spcAft>
                <a:spcPts val="0"/>
              </a:spcAft>
              <a:buClr>
                <a:srgbClr val="4E5EA3"/>
              </a:buClr>
              <a:buSzPts val="1600"/>
              <a:buChar char="●"/>
            </a:pPr>
            <a:r>
              <a:rPr lang="en" u="sng">
                <a:solidFill>
                  <a:srgbClr val="4E5EA3"/>
                </a:solidFill>
              </a:rPr>
              <a:t>Subscription Concealed Identifier</a:t>
            </a:r>
            <a:r>
              <a:rPr lang="en">
                <a:solidFill>
                  <a:srgbClr val="4E5EA3"/>
                </a:solidFill>
              </a:rPr>
              <a:t> (</a:t>
            </a:r>
            <a:r>
              <a:rPr b="1" lang="en">
                <a:solidFill>
                  <a:srgbClr val="4E5EA3"/>
                </a:solidFill>
              </a:rPr>
              <a:t>SUCI</a:t>
            </a:r>
            <a:r>
              <a:rPr lang="en">
                <a:solidFill>
                  <a:srgbClr val="4E5EA3"/>
                </a:solidFill>
              </a:rPr>
              <a:t>) and </a:t>
            </a:r>
            <a:r>
              <a:rPr lang="en" u="sng">
                <a:solidFill>
                  <a:srgbClr val="4E5EA3"/>
                </a:solidFill>
              </a:rPr>
              <a:t>Subscription Permanent Identifier </a:t>
            </a:r>
            <a:r>
              <a:rPr lang="en">
                <a:solidFill>
                  <a:srgbClr val="4E5EA3"/>
                </a:solidFill>
              </a:rPr>
              <a:t>(</a:t>
            </a:r>
            <a:r>
              <a:rPr b="1" lang="en">
                <a:solidFill>
                  <a:srgbClr val="4E5EA3"/>
                </a:solidFill>
              </a:rPr>
              <a:t>SUPI</a:t>
            </a:r>
            <a:r>
              <a:rPr lang="en">
                <a:solidFill>
                  <a:srgbClr val="4E5EA3"/>
                </a:solidFill>
              </a:rPr>
              <a:t>) to protect IMSI</a:t>
            </a:r>
            <a:endParaRPr>
              <a:solidFill>
                <a:srgbClr val="4E5EA3"/>
              </a:solidFill>
            </a:endParaRPr>
          </a:p>
          <a:p>
            <a:pPr indent="-330200" lvl="0" marL="457200" rtl="0" algn="l">
              <a:spcBef>
                <a:spcPts val="0"/>
              </a:spcBef>
              <a:spcAft>
                <a:spcPts val="0"/>
              </a:spcAft>
              <a:buClr>
                <a:srgbClr val="4E5EA3"/>
              </a:buClr>
              <a:buSzPts val="1600"/>
              <a:buChar char="●"/>
            </a:pPr>
            <a:r>
              <a:rPr lang="en">
                <a:solidFill>
                  <a:srgbClr val="4E5EA3"/>
                </a:solidFill>
              </a:rPr>
              <a:t>Security and Mobility separated in the core network</a:t>
            </a:r>
            <a:endParaRPr>
              <a:solidFill>
                <a:srgbClr val="4E5EA3"/>
              </a:solidFill>
            </a:endParaRPr>
          </a:p>
          <a:p>
            <a:pPr indent="-330200" lvl="0" marL="457200" rtl="0" algn="l">
              <a:spcBef>
                <a:spcPts val="0"/>
              </a:spcBef>
              <a:spcAft>
                <a:spcPts val="0"/>
              </a:spcAft>
              <a:buClr>
                <a:srgbClr val="4E5EA3"/>
              </a:buClr>
              <a:buSzPts val="1600"/>
              <a:buChar char="●"/>
            </a:pPr>
            <a:r>
              <a:rPr lang="en">
                <a:solidFill>
                  <a:srgbClr val="4E5EA3"/>
                </a:solidFill>
              </a:rPr>
              <a:t>256bit keys supported </a:t>
            </a:r>
            <a:endParaRPr>
              <a:solidFill>
                <a:srgbClr val="4E5EA3"/>
              </a:solidFill>
            </a:endParaRPr>
          </a:p>
          <a:p>
            <a:pPr indent="-317500" lvl="1" marL="914400" rtl="0" algn="l">
              <a:spcBef>
                <a:spcPts val="0"/>
              </a:spcBef>
              <a:spcAft>
                <a:spcPts val="0"/>
              </a:spcAft>
              <a:buSzPts val="1400"/>
              <a:buChar char="○"/>
            </a:pPr>
            <a:r>
              <a:rPr lang="en"/>
              <a:t>(“prepared to” in 4G docs, now “must”)</a:t>
            </a:r>
            <a:endParaRPr/>
          </a:p>
          <a:p>
            <a:pPr indent="-330200" lvl="0" marL="457200" rtl="0" algn="l">
              <a:spcBef>
                <a:spcPts val="0"/>
              </a:spcBef>
              <a:spcAft>
                <a:spcPts val="0"/>
              </a:spcAft>
              <a:buClr>
                <a:srgbClr val="4E5EA3"/>
              </a:buClr>
              <a:buSzPts val="1600"/>
              <a:buChar char="●"/>
            </a:pPr>
            <a:r>
              <a:rPr lang="en">
                <a:solidFill>
                  <a:srgbClr val="4E5EA3"/>
                </a:solidFill>
              </a:rPr>
              <a:t>Mutual auth between </a:t>
            </a:r>
            <a:r>
              <a:rPr lang="en" u="sng">
                <a:solidFill>
                  <a:srgbClr val="4E5EA3"/>
                </a:solidFill>
              </a:rPr>
              <a:t>Network Exposure Function</a:t>
            </a:r>
            <a:r>
              <a:rPr lang="en">
                <a:solidFill>
                  <a:srgbClr val="4E5EA3"/>
                </a:solidFill>
              </a:rPr>
              <a:t> (</a:t>
            </a:r>
            <a:r>
              <a:rPr b="1" lang="en">
                <a:solidFill>
                  <a:srgbClr val="4E5EA3"/>
                </a:solidFill>
              </a:rPr>
              <a:t>NEF</a:t>
            </a:r>
            <a:r>
              <a:rPr lang="en">
                <a:solidFill>
                  <a:srgbClr val="4E5EA3"/>
                </a:solidFill>
              </a:rPr>
              <a:t>)  and </a:t>
            </a:r>
            <a:r>
              <a:rPr lang="en" u="sng">
                <a:solidFill>
                  <a:srgbClr val="4E5EA3"/>
                </a:solidFill>
              </a:rPr>
              <a:t>Application Function</a:t>
            </a:r>
            <a:r>
              <a:rPr lang="en">
                <a:solidFill>
                  <a:srgbClr val="4E5EA3"/>
                </a:solidFill>
              </a:rPr>
              <a:t> (</a:t>
            </a:r>
            <a:r>
              <a:rPr b="1" lang="en">
                <a:solidFill>
                  <a:srgbClr val="4E5EA3"/>
                </a:solidFill>
              </a:rPr>
              <a:t>AF</a:t>
            </a:r>
            <a:r>
              <a:rPr lang="en">
                <a:solidFill>
                  <a:srgbClr val="4E5EA3"/>
                </a:solidFill>
              </a:rPr>
              <a:t>)</a:t>
            </a:r>
            <a:endParaRPr>
              <a:solidFill>
                <a:srgbClr val="4E5EA3"/>
              </a:solidFill>
            </a:endParaRPr>
          </a:p>
          <a:p>
            <a:pPr indent="-330200" lvl="0" marL="457200" rtl="0" algn="l">
              <a:spcBef>
                <a:spcPts val="0"/>
              </a:spcBef>
              <a:spcAft>
                <a:spcPts val="0"/>
              </a:spcAft>
              <a:buClr>
                <a:srgbClr val="4E5EA3"/>
              </a:buClr>
              <a:buSzPts val="1600"/>
              <a:buChar char="●"/>
            </a:pPr>
            <a:r>
              <a:rPr lang="en">
                <a:solidFill>
                  <a:srgbClr val="4E5EA3"/>
                </a:solidFill>
              </a:rPr>
              <a:t>Inter-PLMN UP Security (IPUPS) in UPF at perimeter to protect user plane messages (GTP-U).</a:t>
            </a:r>
            <a:endParaRPr>
              <a:solidFill>
                <a:srgbClr val="4E5EA3"/>
              </a:solidFill>
            </a:endParaRPr>
          </a:p>
          <a:p>
            <a:pPr indent="-330200" lvl="0" marL="457200" rtl="0" algn="l">
              <a:spcBef>
                <a:spcPts val="0"/>
              </a:spcBef>
              <a:spcAft>
                <a:spcPts val="0"/>
              </a:spcAft>
              <a:buClr>
                <a:srgbClr val="4E5EA3"/>
              </a:buClr>
              <a:buSzPts val="1600"/>
              <a:buChar char="●"/>
            </a:pPr>
            <a:r>
              <a:rPr b="1" lang="en">
                <a:solidFill>
                  <a:srgbClr val="4E5EA3"/>
                </a:solidFill>
              </a:rPr>
              <a:t>AUSF </a:t>
            </a:r>
            <a:r>
              <a:rPr lang="en">
                <a:solidFill>
                  <a:srgbClr val="4E5EA3"/>
                </a:solidFill>
              </a:rPr>
              <a:t>and </a:t>
            </a:r>
            <a:r>
              <a:rPr b="1" lang="en">
                <a:solidFill>
                  <a:srgbClr val="4E5EA3"/>
                </a:solidFill>
              </a:rPr>
              <a:t>UE </a:t>
            </a:r>
            <a:r>
              <a:rPr lang="en">
                <a:solidFill>
                  <a:srgbClr val="4E5EA3"/>
                </a:solidFill>
              </a:rPr>
              <a:t>now have SoR counter to mitigate replay attacks.</a:t>
            </a:r>
            <a:endParaRPr>
              <a:solidFill>
                <a:srgbClr val="4E5EA3"/>
              </a:solidFill>
            </a:endParaRPr>
          </a:p>
          <a:p>
            <a:pPr indent="-330200" lvl="0" marL="457200" rtl="0" algn="l">
              <a:spcBef>
                <a:spcPts val="0"/>
              </a:spcBef>
              <a:spcAft>
                <a:spcPts val="0"/>
              </a:spcAft>
              <a:buClr>
                <a:srgbClr val="4E5EA3"/>
              </a:buClr>
              <a:buSzPts val="1600"/>
              <a:buChar char="●"/>
            </a:pPr>
            <a:r>
              <a:rPr lang="en" u="sng">
                <a:solidFill>
                  <a:srgbClr val="4E5EA3"/>
                </a:solidFill>
              </a:rPr>
              <a:t>Security Anchor Function</a:t>
            </a:r>
            <a:r>
              <a:rPr lang="en">
                <a:solidFill>
                  <a:srgbClr val="4E5EA3"/>
                </a:solidFill>
              </a:rPr>
              <a:t> (</a:t>
            </a:r>
            <a:r>
              <a:rPr b="1" lang="en">
                <a:solidFill>
                  <a:srgbClr val="4E5EA3"/>
                </a:solidFill>
              </a:rPr>
              <a:t>SEAF</a:t>
            </a:r>
            <a:r>
              <a:rPr lang="en">
                <a:solidFill>
                  <a:srgbClr val="4E5EA3"/>
                </a:solidFill>
              </a:rPr>
              <a:t>) allows AKA to skip full reauth</a:t>
            </a:r>
            <a:endParaRPr>
              <a:solidFill>
                <a:srgbClr val="4E5EA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78"/>
          <p:cNvPicPr preferRelativeResize="0"/>
          <p:nvPr/>
        </p:nvPicPr>
        <p:blipFill>
          <a:blip r:embed="rId3">
            <a:alphaModFix/>
          </a:blip>
          <a:stretch>
            <a:fillRect/>
          </a:stretch>
        </p:blipFill>
        <p:spPr>
          <a:xfrm>
            <a:off x="5150250" y="1347825"/>
            <a:ext cx="3870900" cy="2819000"/>
          </a:xfrm>
          <a:prstGeom prst="rect">
            <a:avLst/>
          </a:prstGeom>
          <a:noFill/>
          <a:ln>
            <a:noFill/>
          </a:ln>
        </p:spPr>
      </p:pic>
      <p:sp>
        <p:nvSpPr>
          <p:cNvPr id="737" name="Google Shape;737;p7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G Attack Vectors</a:t>
            </a:r>
            <a:endParaRPr/>
          </a:p>
        </p:txBody>
      </p:sp>
      <p:sp>
        <p:nvSpPr>
          <p:cNvPr id="738" name="Google Shape;738;p78"/>
          <p:cNvSpPr txBox="1"/>
          <p:nvPr>
            <p:ph idx="1" type="body"/>
          </p:nvPr>
        </p:nvSpPr>
        <p:spPr>
          <a:xfrm>
            <a:off x="720000" y="1152475"/>
            <a:ext cx="4197000" cy="36927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a:t>RA and CN don’t require authentication. Location sniffing attack</a:t>
            </a:r>
            <a:endParaRPr/>
          </a:p>
          <a:p>
            <a:pPr indent="-317500" lvl="1" marL="914400" rtl="0" algn="l">
              <a:spcBef>
                <a:spcPts val="0"/>
              </a:spcBef>
              <a:spcAft>
                <a:spcPts val="0"/>
              </a:spcAft>
              <a:buSzPts val="1400"/>
              <a:buChar char="○"/>
            </a:pPr>
            <a:r>
              <a:rPr lang="en"/>
              <a:t>Place sniffing tool near target UE</a:t>
            </a:r>
            <a:endParaRPr/>
          </a:p>
          <a:p>
            <a:pPr indent="-317500" lvl="2" marL="1371600" rtl="0" algn="l">
              <a:spcBef>
                <a:spcPts val="0"/>
              </a:spcBef>
              <a:spcAft>
                <a:spcPts val="0"/>
              </a:spcAft>
              <a:buSzPts val="1400"/>
              <a:buChar char="■"/>
            </a:pPr>
            <a:r>
              <a:rPr lang="en"/>
              <a:t>Monitor for plaintext AuthReq msg</a:t>
            </a:r>
            <a:endParaRPr/>
          </a:p>
          <a:p>
            <a:pPr indent="-317500" lvl="2" marL="1371600" rtl="0" algn="l">
              <a:spcBef>
                <a:spcPts val="0"/>
              </a:spcBef>
              <a:spcAft>
                <a:spcPts val="0"/>
              </a:spcAft>
              <a:buSzPts val="1400"/>
              <a:buChar char="■"/>
            </a:pPr>
            <a:r>
              <a:rPr lang="en"/>
              <a:t>The message contains RAND and AUTN</a:t>
            </a:r>
            <a:endParaRPr/>
          </a:p>
          <a:p>
            <a:pPr indent="-317500" lvl="1" marL="914400" rtl="0" algn="l">
              <a:spcBef>
                <a:spcPts val="0"/>
              </a:spcBef>
              <a:spcAft>
                <a:spcPts val="0"/>
              </a:spcAft>
              <a:buSzPts val="1400"/>
              <a:buChar char="○"/>
            </a:pPr>
            <a:r>
              <a:rPr lang="en"/>
              <a:t>Build an AuthReq message using that RAND and AUTN. </a:t>
            </a:r>
            <a:endParaRPr/>
          </a:p>
          <a:p>
            <a:pPr indent="-317500" lvl="1" marL="914400" rtl="0" algn="l">
              <a:spcBef>
                <a:spcPts val="0"/>
              </a:spcBef>
              <a:spcAft>
                <a:spcPts val="0"/>
              </a:spcAft>
              <a:buSzPts val="1400"/>
              <a:buChar char="○"/>
            </a:pPr>
            <a:r>
              <a:rPr lang="en"/>
              <a:t>Broadcast fake message.</a:t>
            </a:r>
            <a:endParaRPr/>
          </a:p>
          <a:p>
            <a:pPr indent="-317500" lvl="2" marL="1371600" rtl="0" algn="l">
              <a:spcBef>
                <a:spcPts val="0"/>
              </a:spcBef>
              <a:spcAft>
                <a:spcPts val="0"/>
              </a:spcAft>
              <a:buSzPts val="1400"/>
              <a:buChar char="■"/>
            </a:pPr>
            <a:r>
              <a:rPr lang="en"/>
              <a:t>MAC check fails if not target UE</a:t>
            </a:r>
            <a:endParaRPr/>
          </a:p>
          <a:p>
            <a:pPr indent="-317500" lvl="2" marL="1371600" rtl="0" algn="l">
              <a:spcBef>
                <a:spcPts val="0"/>
              </a:spcBef>
              <a:spcAft>
                <a:spcPts val="0"/>
              </a:spcAft>
              <a:buSzPts val="1400"/>
              <a:buChar char="■"/>
            </a:pPr>
            <a:r>
              <a:rPr lang="en"/>
              <a:t>Victim UE passes MAC, fails SEQ</a:t>
            </a:r>
            <a:endParaRPr/>
          </a:p>
          <a:p>
            <a:pPr indent="-317500" lvl="2" marL="1371600" rtl="0" algn="l">
              <a:spcBef>
                <a:spcPts val="0"/>
              </a:spcBef>
              <a:spcAft>
                <a:spcPts val="0"/>
              </a:spcAft>
              <a:buSzPts val="1400"/>
              <a:buChar char="■"/>
            </a:pPr>
            <a:r>
              <a:rPr lang="en"/>
              <a:t>If all messages fail MAC verification, the UE is not nearby. If one SEQ failure, it is nearby.</a:t>
            </a:r>
            <a:endParaRPr/>
          </a:p>
        </p:txBody>
      </p:sp>
      <p:sp>
        <p:nvSpPr>
          <p:cNvPr id="739" name="Google Shape;739;p78"/>
          <p:cNvSpPr txBox="1"/>
          <p:nvPr/>
        </p:nvSpPr>
        <p:spPr>
          <a:xfrm>
            <a:off x="4187750" y="4899425"/>
            <a:ext cx="461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1"/>
                </a:solidFill>
              </a:rPr>
              <a:t> https://www.jstage.jst.go.jp/article/transinf/E103.D/8/E103.D_2019FOL0001/_pdf</a:t>
            </a:r>
            <a:endParaRPr sz="800">
              <a:solidFill>
                <a:schemeClr val="dk1"/>
              </a:solidFill>
            </a:endParaRPr>
          </a:p>
          <a:p>
            <a:pPr indent="0" lvl="0" marL="0" rtl="0" algn="l">
              <a:spcBef>
                <a:spcPts val="0"/>
              </a:spcBef>
              <a:spcAft>
                <a:spcPts val="0"/>
              </a:spcAft>
              <a:buNone/>
            </a:pPr>
            <a:r>
              <a:t/>
            </a:r>
            <a:endParaRPr/>
          </a:p>
        </p:txBody>
      </p:sp>
      <p:sp>
        <p:nvSpPr>
          <p:cNvPr id="740" name="Google Shape;740;p78"/>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0" st="0"/>
                                            </p:txEl>
                                          </p:spTgt>
                                        </p:tgtEl>
                                        <p:attrNameLst>
                                          <p:attrName>style.visibility</p:attrName>
                                        </p:attrNameLst>
                                      </p:cBhvr>
                                      <p:to>
                                        <p:strVal val="visible"/>
                                      </p:to>
                                    </p:set>
                                    <p:animEffect filter="fade" transition="in">
                                      <p:cBhvr>
                                        <p:cTn dur="1"/>
                                        <p:tgtEl>
                                          <p:spTgt spid="7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 st="1"/>
                                            </p:txEl>
                                          </p:spTgt>
                                        </p:tgtEl>
                                        <p:attrNameLst>
                                          <p:attrName>style.visibility</p:attrName>
                                        </p:attrNameLst>
                                      </p:cBhvr>
                                      <p:to>
                                        <p:strVal val="visible"/>
                                      </p:to>
                                    </p:set>
                                    <p:animEffect filter="fade" transition="in">
                                      <p:cBhvr>
                                        <p:cTn dur="1"/>
                                        <p:tgtEl>
                                          <p:spTgt spid="7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2" st="2"/>
                                            </p:txEl>
                                          </p:spTgt>
                                        </p:tgtEl>
                                        <p:attrNameLst>
                                          <p:attrName>style.visibility</p:attrName>
                                        </p:attrNameLst>
                                      </p:cBhvr>
                                      <p:to>
                                        <p:strVal val="visible"/>
                                      </p:to>
                                    </p:set>
                                    <p:animEffect filter="fade" transition="in">
                                      <p:cBhvr>
                                        <p:cTn dur="1"/>
                                        <p:tgtEl>
                                          <p:spTgt spid="7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3" st="3"/>
                                            </p:txEl>
                                          </p:spTgt>
                                        </p:tgtEl>
                                        <p:attrNameLst>
                                          <p:attrName>style.visibility</p:attrName>
                                        </p:attrNameLst>
                                      </p:cBhvr>
                                      <p:to>
                                        <p:strVal val="visible"/>
                                      </p:to>
                                    </p:set>
                                    <p:animEffect filter="fade" transition="in">
                                      <p:cBhvr>
                                        <p:cTn dur="1"/>
                                        <p:tgtEl>
                                          <p:spTgt spid="7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4" st="4"/>
                                            </p:txEl>
                                          </p:spTgt>
                                        </p:tgtEl>
                                        <p:attrNameLst>
                                          <p:attrName>style.visibility</p:attrName>
                                        </p:attrNameLst>
                                      </p:cBhvr>
                                      <p:to>
                                        <p:strVal val="visible"/>
                                      </p:to>
                                    </p:set>
                                    <p:animEffect filter="fade" transition="in">
                                      <p:cBhvr>
                                        <p:cTn dur="1"/>
                                        <p:tgtEl>
                                          <p:spTgt spid="7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5" st="5"/>
                                            </p:txEl>
                                          </p:spTgt>
                                        </p:tgtEl>
                                        <p:attrNameLst>
                                          <p:attrName>style.visibility</p:attrName>
                                        </p:attrNameLst>
                                      </p:cBhvr>
                                      <p:to>
                                        <p:strVal val="visible"/>
                                      </p:to>
                                    </p:set>
                                    <p:animEffect filter="fade" transition="in">
                                      <p:cBhvr>
                                        <p:cTn dur="1"/>
                                        <p:tgtEl>
                                          <p:spTgt spid="7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6" st="6"/>
                                            </p:txEl>
                                          </p:spTgt>
                                        </p:tgtEl>
                                        <p:attrNameLst>
                                          <p:attrName>style.visibility</p:attrName>
                                        </p:attrNameLst>
                                      </p:cBhvr>
                                      <p:to>
                                        <p:strVal val="visible"/>
                                      </p:to>
                                    </p:set>
                                    <p:animEffect filter="fade" transition="in">
                                      <p:cBhvr>
                                        <p:cTn dur="1"/>
                                        <p:tgtEl>
                                          <p:spTgt spid="7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7" st="7"/>
                                            </p:txEl>
                                          </p:spTgt>
                                        </p:tgtEl>
                                        <p:attrNameLst>
                                          <p:attrName>style.visibility</p:attrName>
                                        </p:attrNameLst>
                                      </p:cBhvr>
                                      <p:to>
                                        <p:strVal val="visible"/>
                                      </p:to>
                                    </p:set>
                                    <p:animEffect filter="fade" transition="in">
                                      <p:cBhvr>
                                        <p:cTn dur="1"/>
                                        <p:tgtEl>
                                          <p:spTgt spid="7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8" st="8"/>
                                            </p:txEl>
                                          </p:spTgt>
                                        </p:tgtEl>
                                        <p:attrNameLst>
                                          <p:attrName>style.visibility</p:attrName>
                                        </p:attrNameLst>
                                      </p:cBhvr>
                                      <p:to>
                                        <p:strVal val="visible"/>
                                      </p:to>
                                    </p:set>
                                    <p:animEffect filter="fade" transition="in">
                                      <p:cBhvr>
                                        <p:cTn dur="1"/>
                                        <p:tgtEl>
                                          <p:spTgt spid="73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9"/>
          <p:cNvSpPr txBox="1"/>
          <p:nvPr>
            <p:ph type="title"/>
          </p:nvPr>
        </p:nvSpPr>
        <p:spPr>
          <a:xfrm>
            <a:off x="720000" y="352450"/>
            <a:ext cx="7704000" cy="55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5G Attack Vectors</a:t>
            </a:r>
            <a:endParaRPr/>
          </a:p>
        </p:txBody>
      </p:sp>
      <p:sp>
        <p:nvSpPr>
          <p:cNvPr id="746" name="Google Shape;746;p79"/>
          <p:cNvSpPr txBox="1"/>
          <p:nvPr>
            <p:ph idx="1" type="body"/>
          </p:nvPr>
        </p:nvSpPr>
        <p:spPr>
          <a:xfrm>
            <a:off x="720000" y="1000850"/>
            <a:ext cx="7349700" cy="360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Attach Req Injection</a:t>
            </a:r>
            <a:endParaRPr/>
          </a:p>
          <a:p>
            <a:pPr indent="-330200" lvl="0" marL="457200" rtl="0" algn="l">
              <a:spcBef>
                <a:spcPts val="0"/>
              </a:spcBef>
              <a:spcAft>
                <a:spcPts val="0"/>
              </a:spcAft>
              <a:buSzPts val="1600"/>
              <a:buChar char="●"/>
            </a:pPr>
            <a:r>
              <a:rPr lang="en"/>
              <a:t>Battery Draining</a:t>
            </a:r>
            <a:endParaRPr sz="1600">
              <a:solidFill>
                <a:srgbClr val="674EA7"/>
              </a:solidFill>
            </a:endParaRPr>
          </a:p>
          <a:p>
            <a:pPr indent="-317500" lvl="1" marL="914400" rtl="0" algn="l">
              <a:spcBef>
                <a:spcPts val="0"/>
              </a:spcBef>
              <a:spcAft>
                <a:spcPts val="0"/>
              </a:spcAft>
              <a:buClr>
                <a:srgbClr val="6AA84F"/>
              </a:buClr>
              <a:buSzPts val="1400"/>
              <a:buChar char="○"/>
            </a:pPr>
            <a:r>
              <a:rPr lang="en">
                <a:solidFill>
                  <a:srgbClr val="6AA84F"/>
                </a:solidFill>
              </a:rPr>
              <a:t>NB-IOT and LTE-M devices in particular can be drained like 5x faster than expected</a:t>
            </a:r>
            <a:endParaRPr>
              <a:solidFill>
                <a:srgbClr val="6AA84F"/>
              </a:solidFill>
            </a:endParaRPr>
          </a:p>
          <a:p>
            <a:pPr indent="-330200" lvl="0" marL="457200" rtl="0" algn="l">
              <a:spcBef>
                <a:spcPts val="0"/>
              </a:spcBef>
              <a:spcAft>
                <a:spcPts val="0"/>
              </a:spcAft>
              <a:buClr>
                <a:srgbClr val="674EA7"/>
              </a:buClr>
              <a:buSzPts val="1600"/>
              <a:buChar char="●"/>
            </a:pPr>
            <a:r>
              <a:rPr lang="en">
                <a:solidFill>
                  <a:srgbClr val="674EA7"/>
                </a:solidFill>
              </a:rPr>
              <a:t>AKA Attack </a:t>
            </a:r>
            <a:endParaRPr>
              <a:solidFill>
                <a:srgbClr val="674EA7"/>
              </a:solidFill>
            </a:endParaRPr>
          </a:p>
          <a:p>
            <a:pPr indent="-330200" lvl="0" marL="457200" rtl="0" algn="l">
              <a:spcBef>
                <a:spcPts val="0"/>
              </a:spcBef>
              <a:spcAft>
                <a:spcPts val="0"/>
              </a:spcAft>
              <a:buClr>
                <a:srgbClr val="674EA7"/>
              </a:buClr>
              <a:buSzPts val="1600"/>
              <a:buChar char="●"/>
            </a:pPr>
            <a:r>
              <a:rPr lang="en">
                <a:solidFill>
                  <a:srgbClr val="674EA7"/>
                </a:solidFill>
              </a:rPr>
              <a:t>Sending malformed packets can trigger crashes in 5g cores. Yes, still.</a:t>
            </a:r>
            <a:endParaRPr>
              <a:solidFill>
                <a:srgbClr val="674EA7"/>
              </a:solidFill>
            </a:endParaRPr>
          </a:p>
          <a:p>
            <a:pPr indent="-330200" lvl="0" marL="457200" rtl="0" algn="l">
              <a:spcBef>
                <a:spcPts val="0"/>
              </a:spcBef>
              <a:spcAft>
                <a:spcPts val="0"/>
              </a:spcAft>
              <a:buClr>
                <a:srgbClr val="674EA7"/>
              </a:buClr>
              <a:buSzPts val="1600"/>
              <a:buChar char="●"/>
            </a:pPr>
            <a:r>
              <a:rPr lang="en">
                <a:solidFill>
                  <a:srgbClr val="674EA7"/>
                </a:solidFill>
              </a:rPr>
              <a:t>Network Slicing Vuln </a:t>
            </a:r>
            <a:endParaRPr sz="1600">
              <a:solidFill>
                <a:schemeClr val="lt1"/>
              </a:solidFill>
            </a:endParaRPr>
          </a:p>
          <a:p>
            <a:pPr indent="-317500" lvl="1" marL="914400" rtl="0" algn="l">
              <a:spcBef>
                <a:spcPts val="0"/>
              </a:spcBef>
              <a:spcAft>
                <a:spcPts val="0"/>
              </a:spcAft>
              <a:buClr>
                <a:srgbClr val="6AA84F"/>
              </a:buClr>
              <a:buSzPts val="1400"/>
              <a:buChar char="○"/>
            </a:pPr>
            <a:r>
              <a:rPr lang="en">
                <a:solidFill>
                  <a:srgbClr val="6AA84F"/>
                </a:solidFill>
              </a:rPr>
              <a:t>Deloitte gave a talk at RSA about this.</a:t>
            </a:r>
            <a:endParaRPr>
              <a:solidFill>
                <a:srgbClr val="6AA84F"/>
              </a:solidFill>
            </a:endParaRPr>
          </a:p>
          <a:p>
            <a:pPr indent="-317500" lvl="1" marL="914400" rtl="0" algn="l">
              <a:spcBef>
                <a:spcPts val="0"/>
              </a:spcBef>
              <a:spcAft>
                <a:spcPts val="0"/>
              </a:spcAft>
              <a:buClr>
                <a:srgbClr val="6AA84F"/>
              </a:buClr>
              <a:buSzPts val="1400"/>
              <a:buChar char="○"/>
            </a:pPr>
            <a:r>
              <a:rPr lang="en">
                <a:solidFill>
                  <a:srgbClr val="6AA84F"/>
                </a:solidFill>
              </a:rPr>
              <a:t>Navigate up a network slice looking for other vulnerable devices.</a:t>
            </a:r>
            <a:endParaRPr>
              <a:solidFill>
                <a:srgbClr val="6AA84F"/>
              </a:solidFill>
            </a:endParaRPr>
          </a:p>
          <a:p>
            <a:pPr indent="-330200" lvl="0" marL="457200" rtl="0" algn="l">
              <a:spcBef>
                <a:spcPts val="0"/>
              </a:spcBef>
              <a:spcAft>
                <a:spcPts val="0"/>
              </a:spcAft>
              <a:buClr>
                <a:srgbClr val="674EA7"/>
              </a:buClr>
              <a:buSzPts val="1600"/>
              <a:buChar char="●"/>
            </a:pPr>
            <a:r>
              <a:rPr lang="en">
                <a:solidFill>
                  <a:srgbClr val="674EA7"/>
                </a:solidFill>
              </a:rPr>
              <a:t>Multi-Access Edge Computing (MEC)</a:t>
            </a:r>
            <a:endParaRPr>
              <a:solidFill>
                <a:srgbClr val="674EA7"/>
              </a:solidFill>
            </a:endParaRPr>
          </a:p>
          <a:p>
            <a:pPr indent="-330200" lvl="0" marL="457200" rtl="0" algn="l">
              <a:spcBef>
                <a:spcPts val="0"/>
              </a:spcBef>
              <a:spcAft>
                <a:spcPts val="0"/>
              </a:spcAft>
              <a:buClr>
                <a:srgbClr val="674EA7"/>
              </a:buClr>
              <a:buSzPts val="1600"/>
              <a:buChar char="●"/>
            </a:pPr>
            <a:r>
              <a:rPr lang="en">
                <a:solidFill>
                  <a:srgbClr val="674EA7"/>
                </a:solidFill>
              </a:rPr>
              <a:t>HTTP/2 Attacks</a:t>
            </a:r>
            <a:endParaRPr>
              <a:solidFill>
                <a:srgbClr val="FEFEFE"/>
              </a:solidFill>
            </a:endParaRPr>
          </a:p>
          <a:p>
            <a:pPr indent="-317500" lvl="1" marL="914400" rtl="0" algn="l">
              <a:spcBef>
                <a:spcPts val="0"/>
              </a:spcBef>
              <a:spcAft>
                <a:spcPts val="0"/>
              </a:spcAft>
              <a:buClr>
                <a:srgbClr val="6AA84F"/>
              </a:buClr>
              <a:buSzPts val="1400"/>
              <a:buChar char="○"/>
            </a:pPr>
            <a:r>
              <a:rPr lang="en">
                <a:solidFill>
                  <a:srgbClr val="6AA84F"/>
                </a:solidFill>
              </a:rPr>
              <a:t>Stream Reuse</a:t>
            </a:r>
            <a:endParaRPr>
              <a:solidFill>
                <a:srgbClr val="6AA84F"/>
              </a:solidFill>
            </a:endParaRPr>
          </a:p>
          <a:p>
            <a:pPr indent="-317500" lvl="1" marL="914400" rtl="0" algn="l">
              <a:spcBef>
                <a:spcPts val="0"/>
              </a:spcBef>
              <a:spcAft>
                <a:spcPts val="0"/>
              </a:spcAft>
              <a:buClr>
                <a:srgbClr val="6AA84F"/>
              </a:buClr>
              <a:buSzPts val="1400"/>
              <a:buChar char="○"/>
            </a:pPr>
            <a:r>
              <a:rPr lang="en">
                <a:solidFill>
                  <a:srgbClr val="6AA84F"/>
                </a:solidFill>
              </a:rPr>
              <a:t>Closed Stream</a:t>
            </a:r>
            <a:endParaRPr>
              <a:solidFill>
                <a:srgbClr val="6AA84F"/>
              </a:solidFill>
            </a:endParaRPr>
          </a:p>
          <a:p>
            <a:pPr indent="-330200" lvl="0" marL="457200" rtl="0" algn="l">
              <a:spcBef>
                <a:spcPts val="0"/>
              </a:spcBef>
              <a:spcAft>
                <a:spcPts val="0"/>
              </a:spcAft>
              <a:buClr>
                <a:srgbClr val="674EA7"/>
              </a:buClr>
              <a:buSzPts val="1600"/>
              <a:buChar char="●"/>
            </a:pPr>
            <a:r>
              <a:rPr lang="en">
                <a:solidFill>
                  <a:srgbClr val="674EA7"/>
                </a:solidFill>
              </a:rPr>
              <a:t>End-to-end China Unicom</a:t>
            </a:r>
            <a:endParaRPr>
              <a:solidFill>
                <a:srgbClr val="674EA7"/>
              </a:solidFill>
            </a:endParaRPr>
          </a:p>
        </p:txBody>
      </p:sp>
      <p:sp>
        <p:nvSpPr>
          <p:cNvPr id="747" name="Google Shape;747;p7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0" st="0"/>
                                            </p:txEl>
                                          </p:spTgt>
                                        </p:tgtEl>
                                        <p:attrNameLst>
                                          <p:attrName>style.visibility</p:attrName>
                                        </p:attrNameLst>
                                      </p:cBhvr>
                                      <p:to>
                                        <p:strVal val="visible"/>
                                      </p:to>
                                    </p:set>
                                    <p:animEffect filter="fade" transition="in">
                                      <p:cBhvr>
                                        <p:cTn dur="1"/>
                                        <p:tgtEl>
                                          <p:spTgt spid="7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1" st="1"/>
                                            </p:txEl>
                                          </p:spTgt>
                                        </p:tgtEl>
                                        <p:attrNameLst>
                                          <p:attrName>style.visibility</p:attrName>
                                        </p:attrNameLst>
                                      </p:cBhvr>
                                      <p:to>
                                        <p:strVal val="visible"/>
                                      </p:to>
                                    </p:set>
                                    <p:animEffect filter="fade" transition="in">
                                      <p:cBhvr>
                                        <p:cTn dur="1"/>
                                        <p:tgtEl>
                                          <p:spTgt spid="7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2" st="2"/>
                                            </p:txEl>
                                          </p:spTgt>
                                        </p:tgtEl>
                                        <p:attrNameLst>
                                          <p:attrName>style.visibility</p:attrName>
                                        </p:attrNameLst>
                                      </p:cBhvr>
                                      <p:to>
                                        <p:strVal val="visible"/>
                                      </p:to>
                                    </p:set>
                                    <p:animEffect filter="fade" transition="in">
                                      <p:cBhvr>
                                        <p:cTn dur="1"/>
                                        <p:tgtEl>
                                          <p:spTgt spid="7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3" st="3"/>
                                            </p:txEl>
                                          </p:spTgt>
                                        </p:tgtEl>
                                        <p:attrNameLst>
                                          <p:attrName>style.visibility</p:attrName>
                                        </p:attrNameLst>
                                      </p:cBhvr>
                                      <p:to>
                                        <p:strVal val="visible"/>
                                      </p:to>
                                    </p:set>
                                    <p:animEffect filter="fade" transition="in">
                                      <p:cBhvr>
                                        <p:cTn dur="1"/>
                                        <p:tgtEl>
                                          <p:spTgt spid="7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4" st="4"/>
                                            </p:txEl>
                                          </p:spTgt>
                                        </p:tgtEl>
                                        <p:attrNameLst>
                                          <p:attrName>style.visibility</p:attrName>
                                        </p:attrNameLst>
                                      </p:cBhvr>
                                      <p:to>
                                        <p:strVal val="visible"/>
                                      </p:to>
                                    </p:set>
                                    <p:animEffect filter="fade" transition="in">
                                      <p:cBhvr>
                                        <p:cTn dur="1"/>
                                        <p:tgtEl>
                                          <p:spTgt spid="7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5" st="5"/>
                                            </p:txEl>
                                          </p:spTgt>
                                        </p:tgtEl>
                                        <p:attrNameLst>
                                          <p:attrName>style.visibility</p:attrName>
                                        </p:attrNameLst>
                                      </p:cBhvr>
                                      <p:to>
                                        <p:strVal val="visible"/>
                                      </p:to>
                                    </p:set>
                                    <p:animEffect filter="fade" transition="in">
                                      <p:cBhvr>
                                        <p:cTn dur="1"/>
                                        <p:tgtEl>
                                          <p:spTgt spid="7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6" st="6"/>
                                            </p:txEl>
                                          </p:spTgt>
                                        </p:tgtEl>
                                        <p:attrNameLst>
                                          <p:attrName>style.visibility</p:attrName>
                                        </p:attrNameLst>
                                      </p:cBhvr>
                                      <p:to>
                                        <p:strVal val="visible"/>
                                      </p:to>
                                    </p:set>
                                    <p:animEffect filter="fade" transition="in">
                                      <p:cBhvr>
                                        <p:cTn dur="1"/>
                                        <p:tgtEl>
                                          <p:spTgt spid="7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7" st="7"/>
                                            </p:txEl>
                                          </p:spTgt>
                                        </p:tgtEl>
                                        <p:attrNameLst>
                                          <p:attrName>style.visibility</p:attrName>
                                        </p:attrNameLst>
                                      </p:cBhvr>
                                      <p:to>
                                        <p:strVal val="visible"/>
                                      </p:to>
                                    </p:set>
                                    <p:animEffect filter="fade" transition="in">
                                      <p:cBhvr>
                                        <p:cTn dur="1"/>
                                        <p:tgtEl>
                                          <p:spTgt spid="74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8" st="8"/>
                                            </p:txEl>
                                          </p:spTgt>
                                        </p:tgtEl>
                                        <p:attrNameLst>
                                          <p:attrName>style.visibility</p:attrName>
                                        </p:attrNameLst>
                                      </p:cBhvr>
                                      <p:to>
                                        <p:strVal val="visible"/>
                                      </p:to>
                                    </p:set>
                                    <p:animEffect filter="fade" transition="in">
                                      <p:cBhvr>
                                        <p:cTn dur="1"/>
                                        <p:tgtEl>
                                          <p:spTgt spid="74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9" st="9"/>
                                            </p:txEl>
                                          </p:spTgt>
                                        </p:tgtEl>
                                        <p:attrNameLst>
                                          <p:attrName>style.visibility</p:attrName>
                                        </p:attrNameLst>
                                      </p:cBhvr>
                                      <p:to>
                                        <p:strVal val="visible"/>
                                      </p:to>
                                    </p:set>
                                    <p:animEffect filter="fade" transition="in">
                                      <p:cBhvr>
                                        <p:cTn dur="1"/>
                                        <p:tgtEl>
                                          <p:spTgt spid="74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10" st="10"/>
                                            </p:txEl>
                                          </p:spTgt>
                                        </p:tgtEl>
                                        <p:attrNameLst>
                                          <p:attrName>style.visibility</p:attrName>
                                        </p:attrNameLst>
                                      </p:cBhvr>
                                      <p:to>
                                        <p:strVal val="visible"/>
                                      </p:to>
                                    </p:set>
                                    <p:animEffect filter="fade" transition="in">
                                      <p:cBhvr>
                                        <p:cTn dur="1"/>
                                        <p:tgtEl>
                                          <p:spTgt spid="74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11" st="11"/>
                                            </p:txEl>
                                          </p:spTgt>
                                        </p:tgtEl>
                                        <p:attrNameLst>
                                          <p:attrName>style.visibility</p:attrName>
                                        </p:attrNameLst>
                                      </p:cBhvr>
                                      <p:to>
                                        <p:strVal val="visible"/>
                                      </p:to>
                                    </p:set>
                                    <p:animEffect filter="fade" transition="in">
                                      <p:cBhvr>
                                        <p:cTn dur="1"/>
                                        <p:tgtEl>
                                          <p:spTgt spid="74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xEl>
                                              <p:pRg end="12" st="12"/>
                                            </p:txEl>
                                          </p:spTgt>
                                        </p:tgtEl>
                                        <p:attrNameLst>
                                          <p:attrName>style.visibility</p:attrName>
                                        </p:attrNameLst>
                                      </p:cBhvr>
                                      <p:to>
                                        <p:strVal val="visible"/>
                                      </p:to>
                                    </p:set>
                                    <p:animEffect filter="fade" transition="in">
                                      <p:cBhvr>
                                        <p:cTn dur="1"/>
                                        <p:tgtEl>
                                          <p:spTgt spid="746">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0"/>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8E7CC3"/>
                </a:solidFill>
              </a:rPr>
              <a:t>Review</a:t>
            </a:r>
            <a:endParaRPr>
              <a:solidFill>
                <a:srgbClr val="8E7CC3"/>
              </a:solidFill>
            </a:endParaRPr>
          </a:p>
        </p:txBody>
      </p:sp>
      <p:sp>
        <p:nvSpPr>
          <p:cNvPr id="753" name="Google Shape;753;p80"/>
          <p:cNvSpPr txBox="1"/>
          <p:nvPr/>
        </p:nvSpPr>
        <p:spPr>
          <a:xfrm>
            <a:off x="4657225" y="255700"/>
            <a:ext cx="42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4" name="Google Shape;75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55" name="Google Shape;755;p8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solidFill>
                  <a:srgbClr val="F6E0B7"/>
                </a:solidFill>
              </a:rPr>
              <a:t>2G</a:t>
            </a:r>
            <a:r>
              <a:rPr lang="en"/>
              <a:t>: Digital Technology! Voice and Data. Circuit Switched. User, BSS, MSC, GMSC.</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GPRS</a:t>
            </a:r>
            <a:r>
              <a:rPr lang="en"/>
              <a:t>: Both Circuit and Packet Switched! Added the SGSN and GGSN.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3G</a:t>
            </a:r>
            <a:r>
              <a:rPr lang="en"/>
              <a:t>: UMTS NodeB, RNC, kept SGSN and GGSN.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LTE</a:t>
            </a:r>
            <a:r>
              <a:rPr lang="en"/>
              <a:t>: Evolved packet core! eNodeB, Mobility Management, Signal Gateway and PDN Gateway.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4G</a:t>
            </a:r>
            <a:r>
              <a:rPr lang="en"/>
              <a:t>: VoLTE, IPv6, IMS. Kept devices same.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accent1"/>
                </a:solidFill>
              </a:rPr>
              <a:t>5G</a:t>
            </a:r>
            <a:r>
              <a:rPr lang="en"/>
              <a:t>: Virtualization. Network slicing. gNodeB. Functionality generally split into “functions” instead of devices.</a:t>
            </a:r>
            <a:endParaRPr/>
          </a:p>
          <a:p>
            <a:pPr indent="0" lvl="0" marL="0" rtl="0" algn="l">
              <a:spcBef>
                <a:spcPts val="0"/>
              </a:spcBef>
              <a:spcAft>
                <a:spcPts val="1600"/>
              </a:spcAft>
              <a:buNone/>
            </a:pPr>
            <a:r>
              <a:t/>
            </a:r>
            <a:endParaRPr/>
          </a:p>
        </p:txBody>
      </p:sp>
      <p:pic>
        <p:nvPicPr>
          <p:cNvPr id="756" name="Google Shape;756;p80"/>
          <p:cNvPicPr preferRelativeResize="0"/>
          <p:nvPr/>
        </p:nvPicPr>
        <p:blipFill>
          <a:blip r:embed="rId3">
            <a:alphaModFix/>
          </a:blip>
          <a:stretch>
            <a:fillRect/>
          </a:stretch>
        </p:blipFill>
        <p:spPr>
          <a:xfrm>
            <a:off x="1022925" y="2132875"/>
            <a:ext cx="2530350" cy="253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animEffect filter="fade" transition="in">
                                      <p:cBhvr>
                                        <p:cTn dur="1"/>
                                        <p:tgtEl>
                                          <p:spTgt spid="75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1"/>
          <p:cNvSpPr txBox="1"/>
          <p:nvPr>
            <p:ph type="title"/>
          </p:nvPr>
        </p:nvSpPr>
        <p:spPr>
          <a:xfrm>
            <a:off x="720000" y="103075"/>
            <a:ext cx="77040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762" name="Google Shape;762;p81"/>
          <p:cNvSpPr txBox="1"/>
          <p:nvPr>
            <p:ph idx="1" type="body"/>
          </p:nvPr>
        </p:nvSpPr>
        <p:spPr>
          <a:xfrm>
            <a:off x="720000" y="684975"/>
            <a:ext cx="7809000" cy="3923400"/>
          </a:xfrm>
          <a:prstGeom prst="rect">
            <a:avLst/>
          </a:prstGeom>
        </p:spPr>
        <p:txBody>
          <a:bodyPr anchorCtr="0" anchor="t" bIns="91425" lIns="91425" spcFirstLastPara="1" rIns="91425" wrap="square" tIns="91425">
            <a:noAutofit/>
          </a:bodyPr>
          <a:lstStyle/>
          <a:p>
            <a:pPr indent="-292100" lvl="0" marL="274320" rtl="0" algn="l">
              <a:lnSpc>
                <a:spcPct val="95000"/>
              </a:lnSpc>
              <a:spcBef>
                <a:spcPts val="0"/>
              </a:spcBef>
              <a:spcAft>
                <a:spcPts val="0"/>
              </a:spcAft>
              <a:buClr>
                <a:schemeClr val="lt2"/>
              </a:buClr>
              <a:buSzPts val="1000"/>
              <a:buChar char="●"/>
            </a:pPr>
            <a:r>
              <a:rPr lang="en" sz="1000">
                <a:solidFill>
                  <a:schemeClr val="lt2"/>
                </a:solidFill>
              </a:rPr>
              <a:t>Most used image came from </a:t>
            </a:r>
            <a:r>
              <a:rPr lang="en" sz="1000" u="sng">
                <a:solidFill>
                  <a:schemeClr val="lt2"/>
                </a:solidFill>
                <a:hlinkClick r:id="rId3">
                  <a:extLst>
                    <a:ext uri="{A12FA001-AC4F-418D-AE19-62706E023703}">
                      <ahyp:hlinkClr val="tx"/>
                    </a:ext>
                  </a:extLst>
                </a:hlinkClick>
              </a:rPr>
              <a:t>https://en.wikipedia.org/wiki/Cellular_network</a:t>
            </a:r>
            <a:endParaRPr sz="1000">
              <a:solidFill>
                <a:schemeClr val="lt2"/>
              </a:solidFill>
            </a:endParaRPr>
          </a:p>
          <a:p>
            <a:pPr indent="-292100" lvl="0" marL="274320" rtl="0" algn="l">
              <a:lnSpc>
                <a:spcPct val="95000"/>
              </a:lnSpc>
              <a:spcBef>
                <a:spcPts val="1600"/>
              </a:spcBef>
              <a:spcAft>
                <a:spcPts val="0"/>
              </a:spcAft>
              <a:buClr>
                <a:schemeClr val="lt2"/>
              </a:buClr>
              <a:buSzPts val="1000"/>
              <a:buChar char="●"/>
            </a:pPr>
            <a:r>
              <a:rPr lang="en" sz="1000">
                <a:solidFill>
                  <a:schemeClr val="lt2"/>
                </a:solidFill>
              </a:rPr>
              <a:t>Device images came from vendor websites</a:t>
            </a:r>
            <a:endParaRPr sz="1000">
              <a:solidFill>
                <a:schemeClr val="lt2"/>
              </a:solidFill>
            </a:endParaRPr>
          </a:p>
          <a:p>
            <a:pPr indent="-292100" lvl="0" marL="274320" rtl="0" algn="l">
              <a:spcBef>
                <a:spcPts val="1600"/>
              </a:spcBef>
              <a:spcAft>
                <a:spcPts val="0"/>
              </a:spcAft>
              <a:buClr>
                <a:schemeClr val="lt2"/>
              </a:buClr>
              <a:buSzPts val="1000"/>
              <a:buChar char="●"/>
            </a:pPr>
            <a:r>
              <a:rPr lang="en" sz="1000">
                <a:solidFill>
                  <a:srgbClr val="333333"/>
                </a:solidFill>
                <a:highlight>
                  <a:srgbClr val="FFFFFF"/>
                </a:highlight>
              </a:rPr>
              <a:t>The Critical Hole at the Heart of Our Cell Phone Networks, Zetter </a:t>
            </a:r>
            <a:r>
              <a:rPr lang="en" sz="1000" u="sng">
                <a:solidFill>
                  <a:schemeClr val="hlink"/>
                </a:solidFill>
                <a:highlight>
                  <a:srgbClr val="FFFFFF"/>
                </a:highlight>
                <a:hlinkClick r:id="rId4"/>
              </a:rPr>
              <a:t>https://www.wired.com/2016/04/the-critical-hole-at-the-heart-of-cell-phone-infrastructure/</a:t>
            </a:r>
            <a:endParaRPr sz="1000" u="sng">
              <a:solidFill>
                <a:schemeClr val="lt2"/>
              </a:solidFill>
            </a:endParaRPr>
          </a:p>
          <a:p>
            <a:pPr indent="-292100" lvl="0" marL="274320" rtl="0" algn="l">
              <a:spcBef>
                <a:spcPts val="0"/>
              </a:spcBef>
              <a:spcAft>
                <a:spcPts val="0"/>
              </a:spcAft>
              <a:buClr>
                <a:schemeClr val="lt2"/>
              </a:buClr>
              <a:buSzPts val="1000"/>
              <a:buChar char="●"/>
            </a:pPr>
            <a:r>
              <a:rPr lang="en" sz="1000">
                <a:solidFill>
                  <a:srgbClr val="333333"/>
                </a:solidFill>
                <a:highlight>
                  <a:srgbClr val="FFFFFF"/>
                </a:highlight>
              </a:rPr>
              <a:t>Taking up the Gauntlet - SS7 Attacks in Ukraine, </a:t>
            </a:r>
            <a:r>
              <a:rPr lang="en" sz="1000">
                <a:solidFill>
                  <a:srgbClr val="91253C"/>
                </a:solidFill>
                <a:highlight>
                  <a:srgbClr val="FFFFFF"/>
                </a:highlight>
                <a:uFill>
                  <a:noFill/>
                </a:uFill>
                <a:hlinkClick r:id="rId5">
                  <a:extLst>
                    <a:ext uri="{A12FA001-AC4F-418D-AE19-62706E023703}">
                      <ahyp:hlinkClr val="tx"/>
                    </a:ext>
                  </a:extLst>
                </a:hlinkClick>
              </a:rPr>
              <a:t>Cathal Mc Daid</a:t>
            </a:r>
            <a:r>
              <a:rPr lang="en" sz="1000">
                <a:solidFill>
                  <a:srgbClr val="333333"/>
                </a:solidFill>
                <a:highlight>
                  <a:srgbClr val="FFFFFF"/>
                </a:highlight>
              </a:rPr>
              <a:t>,  </a:t>
            </a:r>
            <a:r>
              <a:rPr lang="en" sz="1000">
                <a:solidFill>
                  <a:srgbClr val="00799E"/>
                </a:solidFill>
                <a:highlight>
                  <a:srgbClr val="FFFFFF"/>
                </a:highlight>
                <a:uFill>
                  <a:noFill/>
                </a:uFill>
                <a:hlinkClick r:id="rId6">
                  <a:extLst>
                    <a:ext uri="{A12FA001-AC4F-418D-AE19-62706E023703}">
                      <ahyp:hlinkClr val="tx"/>
                    </a:ext>
                  </a:extLst>
                </a:hlinkClick>
              </a:rPr>
              <a:t>https://blog.adaptivemobile.com/russia-ukraine-telecom-monitoring</a:t>
            </a:r>
            <a:endParaRPr sz="1000" u="sng">
              <a:solidFill>
                <a:schemeClr val="lt2"/>
              </a:solidFill>
            </a:endParaRPr>
          </a:p>
          <a:p>
            <a:pPr indent="-292100" lvl="0" marL="274320" rtl="0" algn="l">
              <a:spcBef>
                <a:spcPts val="0"/>
              </a:spcBef>
              <a:spcAft>
                <a:spcPts val="0"/>
              </a:spcAft>
              <a:buClr>
                <a:schemeClr val="lt2"/>
              </a:buClr>
              <a:buSzPts val="1000"/>
              <a:buChar char="●"/>
            </a:pPr>
            <a:r>
              <a:rPr lang="en" sz="1000" u="sng">
                <a:solidFill>
                  <a:schemeClr val="hlink"/>
                </a:solidFill>
                <a:hlinkClick r:id="rId7"/>
              </a:rPr>
              <a:t>https://www.cnvd.org.cn/flaw/show/CNVD-2014-00546</a:t>
            </a:r>
            <a:r>
              <a:rPr lang="en" sz="1000" u="sng">
                <a:solidFill>
                  <a:schemeClr val="lt2"/>
                </a:solidFill>
              </a:rPr>
              <a:t> </a:t>
            </a:r>
            <a:r>
              <a:rPr lang="en" sz="1000">
                <a:solidFill>
                  <a:srgbClr val="000000"/>
                </a:solidFill>
              </a:rPr>
              <a:t>Cisco ASR 5000 Series Devices GPRS Support Node Security Bypass Vulnerability</a:t>
            </a:r>
            <a:endParaRPr sz="1000">
              <a:solidFill>
                <a:srgbClr val="000000"/>
              </a:solidFill>
            </a:endParaRPr>
          </a:p>
          <a:p>
            <a:pPr indent="-292100" lvl="0" marL="274320" rtl="0" algn="l">
              <a:spcBef>
                <a:spcPts val="0"/>
              </a:spcBef>
              <a:spcAft>
                <a:spcPts val="0"/>
              </a:spcAft>
              <a:buClr>
                <a:srgbClr val="000000"/>
              </a:buClr>
              <a:buSzPts val="1000"/>
              <a:buChar char="●"/>
            </a:pPr>
            <a:r>
              <a:rPr lang="en" sz="1000" u="sng">
                <a:solidFill>
                  <a:schemeClr val="hlink"/>
                </a:solidFill>
                <a:hlinkClick r:id="rId8"/>
              </a:rPr>
              <a:t>https://www.cisco.com/c/en/us/support/docs/csa/cisco-sa-cisco-pdng-dos-KmzwEy2Q.html</a:t>
            </a:r>
            <a:r>
              <a:rPr lang="en" sz="1000">
                <a:solidFill>
                  <a:srgbClr val="000000"/>
                </a:solidFill>
              </a:rPr>
              <a:t> </a:t>
            </a:r>
            <a:r>
              <a:rPr lang="en" sz="1000">
                <a:solidFill>
                  <a:srgbClr val="58585B"/>
                </a:solidFill>
                <a:highlight>
                  <a:srgbClr val="FFFFFF"/>
                </a:highlight>
              </a:rPr>
              <a:t>Cisco Packet Data Network Gateway IPsec ICMP Denial of Service Vulnerability</a:t>
            </a:r>
            <a:endParaRPr sz="1000">
              <a:solidFill>
                <a:srgbClr val="58585B"/>
              </a:solidFill>
              <a:highlight>
                <a:srgbClr val="FFFFFF"/>
              </a:highlight>
            </a:endParaRPr>
          </a:p>
          <a:p>
            <a:pPr indent="-292100" lvl="0" marL="274320" rtl="0" algn="l">
              <a:spcBef>
                <a:spcPts val="0"/>
              </a:spcBef>
              <a:spcAft>
                <a:spcPts val="0"/>
              </a:spcAft>
              <a:buClr>
                <a:srgbClr val="000000"/>
              </a:buClr>
              <a:buSzPts val="1000"/>
              <a:buChar char="●"/>
            </a:pPr>
            <a:r>
              <a:rPr lang="en" sz="1000" u="sng">
                <a:solidFill>
                  <a:schemeClr val="hlink"/>
                </a:solidFill>
                <a:hlinkClick r:id="rId9"/>
              </a:rPr>
              <a:t>https://sec.cloudapps.cisco.com/security/center/content/CiscoSecurityAdvisory/cisco-sa-20160621-asr</a:t>
            </a:r>
            <a:r>
              <a:rPr lang="en" sz="1000">
                <a:solidFill>
                  <a:srgbClr val="000000"/>
                </a:solidFill>
              </a:rPr>
              <a:t> </a:t>
            </a:r>
            <a:r>
              <a:rPr lang="en" sz="1000">
                <a:solidFill>
                  <a:srgbClr val="58585B"/>
                </a:solidFill>
                <a:highlight>
                  <a:srgbClr val="FFFFFF"/>
                </a:highlight>
              </a:rPr>
              <a:t>Cisco ASR 5000 Series Packet Data Network Gateway Denial of Service Vulnerability</a:t>
            </a:r>
            <a:endParaRPr sz="1000">
              <a:solidFill>
                <a:srgbClr val="58585B"/>
              </a:solidFill>
              <a:highlight>
                <a:srgbClr val="FFFFFF"/>
              </a:highlight>
            </a:endParaRPr>
          </a:p>
          <a:p>
            <a:pPr indent="-292100" lvl="0" marL="274320" rtl="0" algn="l">
              <a:lnSpc>
                <a:spcPct val="75000"/>
              </a:lnSpc>
              <a:spcBef>
                <a:spcPts val="0"/>
              </a:spcBef>
              <a:spcAft>
                <a:spcPts val="0"/>
              </a:spcAft>
              <a:buSzPts val="1000"/>
              <a:buChar char="●"/>
            </a:pPr>
            <a:r>
              <a:rPr lang="en" sz="1000" u="sng"/>
              <a:t>LTEInspector: A Systematic Approach for Adversarial Testing of 4G LTE,</a:t>
            </a:r>
            <a:r>
              <a:rPr lang="en" sz="1000"/>
              <a:t> Syed Rafiul Hussain, Omar Chowdhury, Shagufta Mehnaz, Elisa Bertino</a:t>
            </a:r>
            <a:endParaRPr sz="1050">
              <a:solidFill>
                <a:srgbClr val="333333"/>
              </a:solidFill>
              <a:highlight>
                <a:srgbClr val="FFFFFF"/>
              </a:highlight>
              <a:latin typeface="Arial"/>
              <a:ea typeface="Arial"/>
              <a:cs typeface="Arial"/>
              <a:sym typeface="Arial"/>
            </a:endParaRPr>
          </a:p>
          <a:p>
            <a:pPr indent="-292100" lvl="0" marL="274320" rtl="0" algn="l">
              <a:lnSpc>
                <a:spcPct val="75000"/>
              </a:lnSpc>
              <a:spcBef>
                <a:spcPts val="1000"/>
              </a:spcBef>
              <a:spcAft>
                <a:spcPts val="0"/>
              </a:spcAft>
              <a:buClr>
                <a:srgbClr val="8E7CC3"/>
              </a:buClr>
              <a:buSzPts val="1000"/>
              <a:buChar char="●"/>
            </a:pPr>
            <a:r>
              <a:rPr lang="en" sz="1050">
                <a:solidFill>
                  <a:srgbClr val="333333"/>
                </a:solidFill>
                <a:highlight>
                  <a:srgbClr val="FFFFFF"/>
                </a:highlight>
                <a:latin typeface="Arial"/>
                <a:ea typeface="Arial"/>
                <a:cs typeface="Arial"/>
                <a:sym typeface="Arial"/>
              </a:rPr>
              <a:t>Nokia warns 5G security ‘breaches are the rule, not the exception’ , Kapko, </a:t>
            </a:r>
            <a:r>
              <a:rPr lang="en" sz="1000" u="sng">
                <a:solidFill>
                  <a:srgbClr val="8E7CC3"/>
                </a:solidFill>
                <a:hlinkClick r:id="rId10">
                  <a:extLst>
                    <a:ext uri="{A12FA001-AC4F-418D-AE19-62706E023703}">
                      <ahyp:hlinkClr val="tx"/>
                    </a:ext>
                  </a:extLst>
                </a:hlinkClick>
              </a:rPr>
              <a:t>https://www.cybersecuritydive.com/news/5g-security-breaches/636693/</a:t>
            </a:r>
            <a:endParaRPr sz="1000">
              <a:solidFill>
                <a:srgbClr val="8E7CC3"/>
              </a:solidFill>
            </a:endParaRPr>
          </a:p>
          <a:p>
            <a:pPr indent="-292100" lvl="0" marL="274320" rtl="0" algn="l">
              <a:lnSpc>
                <a:spcPct val="75000"/>
              </a:lnSpc>
              <a:spcBef>
                <a:spcPts val="1000"/>
              </a:spcBef>
              <a:spcAft>
                <a:spcPts val="0"/>
              </a:spcAft>
              <a:buClr>
                <a:srgbClr val="8E7CC3"/>
              </a:buClr>
              <a:buSzPts val="1000"/>
              <a:buChar char="●"/>
            </a:pPr>
            <a:r>
              <a:rPr lang="en" sz="1000">
                <a:solidFill>
                  <a:srgbClr val="8E7CC3"/>
                </a:solidFill>
              </a:rPr>
              <a:t>5G Network Attacks Projects,</a:t>
            </a:r>
            <a:r>
              <a:rPr lang="en" sz="1000" u="sng">
                <a:solidFill>
                  <a:schemeClr val="hlink"/>
                </a:solidFill>
                <a:hlinkClick r:id="rId11"/>
              </a:rPr>
              <a:t> </a:t>
            </a:r>
            <a:r>
              <a:rPr lang="en" sz="1000" u="sng">
                <a:solidFill>
                  <a:srgbClr val="8E7CC3"/>
                </a:solidFill>
                <a:hlinkClick r:id="rId12">
                  <a:extLst>
                    <a:ext uri="{A12FA001-AC4F-418D-AE19-62706E023703}">
                      <ahyp:hlinkClr val="tx"/>
                    </a:ext>
                  </a:extLst>
                </a:hlinkClick>
              </a:rPr>
              <a:t>https://networksimulationtools.com/5g-network-attacks-projects</a:t>
            </a:r>
            <a:endParaRPr sz="1000">
              <a:solidFill>
                <a:srgbClr val="8E7CC3"/>
              </a:solidFill>
            </a:endParaRPr>
          </a:p>
          <a:p>
            <a:pPr indent="-292100" lvl="0" marL="274320" rtl="0" algn="l">
              <a:lnSpc>
                <a:spcPct val="75000"/>
              </a:lnSpc>
              <a:spcBef>
                <a:spcPts val="1000"/>
              </a:spcBef>
              <a:spcAft>
                <a:spcPts val="0"/>
              </a:spcAft>
              <a:buClr>
                <a:srgbClr val="8E7CC3"/>
              </a:buClr>
              <a:buSzPts val="1000"/>
              <a:buChar char="●"/>
            </a:pPr>
            <a:r>
              <a:rPr lang="en" sz="1000">
                <a:solidFill>
                  <a:srgbClr val="8E7CC3"/>
                </a:solidFill>
              </a:rPr>
              <a:t>P1 security Archives, </a:t>
            </a:r>
            <a:r>
              <a:rPr lang="en" sz="1000" u="sng">
                <a:solidFill>
                  <a:schemeClr val="hlink"/>
                </a:solidFill>
                <a:hlinkClick r:id="rId13"/>
              </a:rPr>
              <a:t>https://www.p1sec.com/corp/category/p1-security/</a:t>
            </a:r>
            <a:endParaRPr sz="1000">
              <a:solidFill>
                <a:srgbClr val="8E7CC3"/>
              </a:solidFill>
            </a:endParaRPr>
          </a:p>
          <a:p>
            <a:pPr indent="-292100" lvl="0" marL="274320" rtl="0" algn="l">
              <a:lnSpc>
                <a:spcPct val="75000"/>
              </a:lnSpc>
              <a:spcBef>
                <a:spcPts val="1000"/>
              </a:spcBef>
              <a:spcAft>
                <a:spcPts val="0"/>
              </a:spcAft>
              <a:buSzPts val="1000"/>
              <a:buChar char="●"/>
            </a:pPr>
            <a:r>
              <a:rPr lang="en" sz="1000" u="sng"/>
              <a:t>A Vulnerability in 5G Authentication Protocols and Its Countermeasure</a:t>
            </a:r>
            <a:r>
              <a:rPr b="1" lang="en" sz="1000" u="sng"/>
              <a:t> </a:t>
            </a:r>
            <a:r>
              <a:rPr lang="en" sz="1000"/>
              <a:t>(2020).</a:t>
            </a:r>
            <a:r>
              <a:rPr lang="en" sz="1000">
                <a:solidFill>
                  <a:srgbClr val="8E7CC3"/>
                </a:solidFill>
              </a:rPr>
              <a:t> </a:t>
            </a:r>
            <a:r>
              <a:rPr lang="en" sz="1000"/>
              <a:t>Xinxin HU, Caixia LIU, Shuxin LIU, Jinsong LI, and Xiaotao CHENGHU. IEICE Transactions on Information and Systems. E103.D. 1806-1809. 10.1587/transinf.2019FOL0001. </a:t>
            </a:r>
            <a:endParaRPr sz="1000"/>
          </a:p>
          <a:p>
            <a:pPr indent="-292100" lvl="0" marL="274320" rtl="0" algn="l">
              <a:lnSpc>
                <a:spcPct val="75000"/>
              </a:lnSpc>
              <a:spcBef>
                <a:spcPts val="1000"/>
              </a:spcBef>
              <a:spcAft>
                <a:spcPts val="0"/>
              </a:spcAft>
              <a:buSzPts val="1000"/>
              <a:buChar char="●"/>
            </a:pPr>
            <a:r>
              <a:rPr lang="en" sz="1000"/>
              <a:t>Privacy Attacks to the 4G and 5G Cellular Paging Protocols Using Side Channel Information. Syed Rafiul Hussain, Mitziu Echeverria, Omar Chowdhury, Ninghui Li and Elisa Bertino. </a:t>
            </a:r>
            <a:r>
              <a:rPr lang="en" sz="1000" u="sng">
                <a:solidFill>
                  <a:schemeClr val="hlink"/>
                </a:solidFill>
                <a:hlinkClick r:id="rId14"/>
              </a:rPr>
              <a:t>https://homepage.divms.uiowa.edu/~comarhaider/publications/LTE-torpedo-NDSS19.pdf</a:t>
            </a:r>
            <a:r>
              <a:rPr lang="en" sz="1000"/>
              <a:t> </a:t>
            </a:r>
            <a:endParaRPr sz="1000"/>
          </a:p>
          <a:p>
            <a:pPr indent="0" lvl="0" marL="457200" rtl="0" algn="l">
              <a:lnSpc>
                <a:spcPct val="75000"/>
              </a:lnSpc>
              <a:spcBef>
                <a:spcPts val="1000"/>
              </a:spcBef>
              <a:spcAft>
                <a:spcPts val="1000"/>
              </a:spcAft>
              <a:buNone/>
            </a:pPr>
            <a:r>
              <a:t/>
            </a:r>
            <a:endParaRPr sz="1000"/>
          </a:p>
        </p:txBody>
      </p:sp>
      <p:sp>
        <p:nvSpPr>
          <p:cNvPr id="763" name="Google Shape;763;p81"/>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2"/>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769" name="Google Shape;769;p82"/>
          <p:cNvSpPr txBox="1"/>
          <p:nvPr>
            <p:ph idx="1" type="body"/>
          </p:nvPr>
        </p:nvSpPr>
        <p:spPr>
          <a:xfrm>
            <a:off x="583725" y="1192100"/>
            <a:ext cx="7820700" cy="3416400"/>
          </a:xfrm>
          <a:prstGeom prst="rect">
            <a:avLst/>
          </a:prstGeom>
        </p:spPr>
        <p:txBody>
          <a:bodyPr anchorCtr="0" anchor="t" bIns="91425" lIns="91425" spcFirstLastPara="1" rIns="91425" wrap="square" tIns="91425">
            <a:noAutofit/>
          </a:bodyPr>
          <a:lstStyle/>
          <a:p>
            <a:pPr indent="-63500" lvl="0" marL="45720" rtl="0" algn="l">
              <a:lnSpc>
                <a:spcPct val="115000"/>
              </a:lnSpc>
              <a:spcBef>
                <a:spcPts val="0"/>
              </a:spcBef>
              <a:spcAft>
                <a:spcPts val="0"/>
              </a:spcAft>
              <a:buClr>
                <a:srgbClr val="8E7CC3"/>
              </a:buClr>
              <a:buSzPts val="1000"/>
              <a:buChar char="●"/>
            </a:pPr>
            <a:r>
              <a:rPr lang="en" sz="1000"/>
              <a:t>On the Detection of Signaling DoS Attacks on 3G WiMax Wireless Networks. Patrick P.C. Lee, Tian Bu , Thomas Woo </a:t>
            </a:r>
            <a:r>
              <a:rPr lang="en" sz="1000" u="sng">
                <a:solidFill>
                  <a:schemeClr val="hlink"/>
                </a:solidFill>
                <a:hlinkClick r:id="rId3"/>
              </a:rPr>
              <a:t>https://citeseerx.ist.psu.edu/document?repid=rep1&amp;type=pdf&amp;doi=cb5197dfceb76fe6ac37909c6ef935285f9e0cc7</a:t>
            </a:r>
            <a:endParaRPr sz="1000">
              <a:solidFill>
                <a:srgbClr val="8E7CC3"/>
              </a:solidFill>
            </a:endParaRPr>
          </a:p>
          <a:p>
            <a:pPr indent="-63500" lvl="0" marL="45720" rtl="0" algn="l">
              <a:lnSpc>
                <a:spcPct val="115000"/>
              </a:lnSpc>
              <a:spcBef>
                <a:spcPts val="0"/>
              </a:spcBef>
              <a:spcAft>
                <a:spcPts val="0"/>
              </a:spcAft>
              <a:buClr>
                <a:srgbClr val="8E7CC3"/>
              </a:buClr>
              <a:buSzPts val="1000"/>
              <a:buFont typeface="Arial"/>
              <a:buChar char="●"/>
            </a:pPr>
            <a:r>
              <a:rPr lang="en" sz="1000">
                <a:solidFill>
                  <a:srgbClr val="8E7CC3"/>
                </a:solidFill>
              </a:rPr>
              <a:t>Statement of Vulnerabilities in ZTE MF910 and MF65+ Products. ZTE. 2019. </a:t>
            </a:r>
            <a:r>
              <a:rPr lang="en" sz="1000" u="sng">
                <a:solidFill>
                  <a:srgbClr val="8E7CC3"/>
                </a:solidFill>
                <a:hlinkClick r:id="rId4">
                  <a:extLst>
                    <a:ext uri="{A12FA001-AC4F-418D-AE19-62706E023703}">
                      <ahyp:hlinkClr val="tx"/>
                    </a:ext>
                  </a:extLst>
                </a:hlinkClick>
              </a:rPr>
              <a:t>https://support.zte.com.cn/support/news/LoopholeInfoDetail.aspx?newsId=1010203</a:t>
            </a:r>
            <a:endParaRPr sz="1000">
              <a:solidFill>
                <a:srgbClr val="8E7CC3"/>
              </a:solidFill>
            </a:endParaRPr>
          </a:p>
          <a:p>
            <a:pPr indent="-63500" lvl="0" marL="45720" rtl="0" algn="l">
              <a:lnSpc>
                <a:spcPct val="115000"/>
              </a:lnSpc>
              <a:spcBef>
                <a:spcPts val="0"/>
              </a:spcBef>
              <a:spcAft>
                <a:spcPts val="0"/>
              </a:spcAft>
              <a:buSzPts val="1000"/>
              <a:buChar char="●"/>
            </a:pPr>
            <a:r>
              <a:rPr lang="en" sz="1000">
                <a:solidFill>
                  <a:srgbClr val="333333"/>
                </a:solidFill>
                <a:highlight>
                  <a:srgbClr val="FFFFFF"/>
                </a:highlight>
              </a:rPr>
              <a:t>ZTE MF910 – An end of life router, running lots of vivacious hidden code. Richter, Pentest Partners. </a:t>
            </a:r>
            <a:r>
              <a:rPr lang="en" sz="1000" u="sng">
                <a:solidFill>
                  <a:srgbClr val="8E7CC3"/>
                </a:solidFill>
                <a:hlinkClick r:id="rId5">
                  <a:extLst>
                    <a:ext uri="{A12FA001-AC4F-418D-AE19-62706E023703}">
                      <ahyp:hlinkClr val="tx"/>
                    </a:ext>
                  </a:extLst>
                </a:hlinkClick>
              </a:rPr>
              <a:t>https://www.pentestpartners.com/security-blog/zte-mf910-an-end-of-life-router-running-lots-of-vivacious-hidden-code</a:t>
            </a:r>
            <a:endParaRPr sz="1000">
              <a:solidFill>
                <a:srgbClr val="070707"/>
              </a:solidFill>
            </a:endParaRPr>
          </a:p>
          <a:p>
            <a:pPr indent="-63500" lvl="0" marL="45720" rtl="0" algn="l">
              <a:lnSpc>
                <a:spcPct val="115000"/>
              </a:lnSpc>
              <a:spcBef>
                <a:spcPts val="0"/>
              </a:spcBef>
              <a:spcAft>
                <a:spcPts val="0"/>
              </a:spcAft>
              <a:buSzPts val="1000"/>
              <a:buChar char="●"/>
            </a:pPr>
            <a:r>
              <a:rPr lang="en" sz="1000"/>
              <a:t>LTE Pwnage: Hacking HLR/HSS and  MME Core Network Elements  P1 Security. Presented at HITBSecConf2013. Amsterdam.  </a:t>
            </a:r>
            <a:r>
              <a:rPr lang="en" sz="1000" u="sng">
                <a:solidFill>
                  <a:schemeClr val="hlink"/>
                </a:solidFill>
                <a:hlinkClick r:id="rId6"/>
              </a:rPr>
              <a:t>https://conference.hitb.org/hitbsecconf2013ams/materials/D1T2%20-%20Philippe%20Langlois%20-%20Hacking%20HLR%20HSS%20and%20MME%20Core%20Network%20Elements.pdf</a:t>
            </a:r>
            <a:endParaRPr sz="1000">
              <a:solidFill>
                <a:srgbClr val="8E7CC3"/>
              </a:solidFill>
            </a:endParaRPr>
          </a:p>
          <a:p>
            <a:pPr indent="-63500" lvl="0" marL="45720" rtl="0" algn="l">
              <a:lnSpc>
                <a:spcPct val="115000"/>
              </a:lnSpc>
              <a:spcBef>
                <a:spcPts val="0"/>
              </a:spcBef>
              <a:spcAft>
                <a:spcPts val="0"/>
              </a:spcAft>
              <a:buSzPts val="1000"/>
              <a:buChar char="●"/>
            </a:pPr>
            <a:r>
              <a:rPr lang="en" sz="1000"/>
              <a:t>Privacy Attacks to the 4G and 5G Cellular Paging Protocols Using Side Channel Information. Syed Rafiul Hussain, Mitziu Echeverria, Omar Chowdhury, Ninghui L,, Elisa Bertino.</a:t>
            </a:r>
            <a:endParaRPr sz="1000"/>
          </a:p>
          <a:p>
            <a:pPr indent="-63500" lvl="0" marL="45720" rtl="0" algn="l">
              <a:lnSpc>
                <a:spcPct val="115000"/>
              </a:lnSpc>
              <a:spcBef>
                <a:spcPts val="0"/>
              </a:spcBef>
              <a:spcAft>
                <a:spcPts val="0"/>
              </a:spcAft>
              <a:buSzPts val="1000"/>
              <a:buChar char="●"/>
            </a:pPr>
            <a:r>
              <a:rPr lang="en" sz="1000">
                <a:solidFill>
                  <a:srgbClr val="333333"/>
                </a:solidFill>
                <a:highlight>
                  <a:srgbClr val="FFFFFF"/>
                </a:highlight>
              </a:rPr>
              <a:t>New 4G LTE Network Attacks Let Hackers Spy, Track, Spoof and Spam. Swati Khandelwal. The Hacker News, </a:t>
            </a:r>
            <a:r>
              <a:rPr lang="en" sz="1000">
                <a:solidFill>
                  <a:srgbClr val="4E6A8D"/>
                </a:solidFill>
                <a:highlight>
                  <a:srgbClr val="FFFFFF"/>
                </a:highlight>
              </a:rPr>
              <a:t>Mar 05, 2018. </a:t>
            </a:r>
            <a:r>
              <a:rPr lang="en" sz="1000" u="sng">
                <a:solidFill>
                  <a:srgbClr val="8E7CC3"/>
                </a:solidFill>
                <a:hlinkClick r:id="rId7">
                  <a:extLst>
                    <a:ext uri="{A12FA001-AC4F-418D-AE19-62706E023703}">
                      <ahyp:hlinkClr val="tx"/>
                    </a:ext>
                  </a:extLst>
                </a:hlinkClick>
              </a:rPr>
              <a:t>https://thehackernews.com/2018/03/4g-lte-network-hacking.html</a:t>
            </a:r>
            <a:endParaRPr sz="1000">
              <a:solidFill>
                <a:srgbClr val="333333"/>
              </a:solidFill>
              <a:highlight>
                <a:srgbClr val="FFFFFF"/>
              </a:highlight>
            </a:endParaRPr>
          </a:p>
          <a:p>
            <a:pPr indent="-63500" lvl="0" marL="45720" rtl="0" algn="l">
              <a:lnSpc>
                <a:spcPct val="115000"/>
              </a:lnSpc>
              <a:spcBef>
                <a:spcPts val="0"/>
              </a:spcBef>
              <a:spcAft>
                <a:spcPts val="0"/>
              </a:spcAft>
              <a:buClr>
                <a:srgbClr val="333333"/>
              </a:buClr>
              <a:buSzPts val="1000"/>
              <a:buChar char="●"/>
            </a:pPr>
            <a:r>
              <a:rPr lang="en" sz="1000">
                <a:solidFill>
                  <a:srgbClr val="8A9096"/>
                </a:solidFill>
                <a:highlight>
                  <a:srgbClr val="FFFFFF"/>
                </a:highlight>
              </a:rPr>
              <a:t>GUTI Reallocation Demystified: Cellular Location Tracking with Changing Temporary Identifier. </a:t>
            </a:r>
            <a:r>
              <a:rPr lang="en" sz="1000">
                <a:solidFill>
                  <a:srgbClr val="333333"/>
                </a:solidFill>
                <a:highlight>
                  <a:schemeClr val="lt1"/>
                </a:highlight>
              </a:rPr>
              <a:t> Byeongdo Hong, Sangwook Bae, Yongdae Kim. </a:t>
            </a:r>
            <a:r>
              <a:rPr lang="en" sz="1000">
                <a:solidFill>
                  <a:srgbClr val="8A9096"/>
                </a:solidFill>
                <a:highlight>
                  <a:srgbClr val="FFFFFF"/>
                </a:highlight>
              </a:rPr>
              <a:t>Presented at the Network and Distributed System Security Symposium.</a:t>
            </a:r>
            <a:endParaRPr sz="1000">
              <a:solidFill>
                <a:srgbClr val="8A9096"/>
              </a:solidFill>
              <a:highlight>
                <a:srgbClr val="FFFFFF"/>
              </a:highlight>
            </a:endParaRPr>
          </a:p>
          <a:p>
            <a:pPr indent="0" lvl="0" marL="45720" rtl="0" algn="l">
              <a:lnSpc>
                <a:spcPct val="115000"/>
              </a:lnSpc>
              <a:spcBef>
                <a:spcPts val="0"/>
              </a:spcBef>
              <a:spcAft>
                <a:spcPts val="0"/>
              </a:spcAft>
              <a:buNone/>
            </a:pPr>
            <a:r>
              <a:rPr lang="en" sz="1000" u="sng">
                <a:solidFill>
                  <a:schemeClr val="hlink"/>
                </a:solidFill>
                <a:highlight>
                  <a:srgbClr val="FFFFFF"/>
                </a:highlight>
                <a:hlinkClick r:id="rId8"/>
              </a:rPr>
              <a:t> https://syssec.kaist.ac.kr/pub/2018/hong_ndss_2018.pdf</a:t>
            </a:r>
            <a:endParaRPr sz="1000">
              <a:solidFill>
                <a:srgbClr val="8E7CC3"/>
              </a:solidFill>
            </a:endParaRPr>
          </a:p>
          <a:p>
            <a:pPr indent="-63500" lvl="0" marL="45720" rtl="0" algn="l">
              <a:lnSpc>
                <a:spcPct val="115000"/>
              </a:lnSpc>
              <a:spcBef>
                <a:spcPts val="0"/>
              </a:spcBef>
              <a:spcAft>
                <a:spcPts val="0"/>
              </a:spcAft>
              <a:buSzPts val="1000"/>
              <a:buChar char="●"/>
            </a:pPr>
            <a:r>
              <a:rPr lang="en" sz="1000"/>
              <a:t>A first look on the effects and mitigation of VoIP SPIT flooding in 4G mobile networks. Bou-Harb, Elias &amp; Debbabi, Mourad &amp; Assi, Chadi. (2012).  982-987. 10.1109/ICC.2012.6364233. </a:t>
            </a:r>
            <a:endParaRPr sz="1000"/>
          </a:p>
          <a:p>
            <a:pPr indent="-63500" lvl="0" marL="45720" rtl="0" algn="l">
              <a:lnSpc>
                <a:spcPct val="115000"/>
              </a:lnSpc>
              <a:spcBef>
                <a:spcPts val="0"/>
              </a:spcBef>
              <a:spcAft>
                <a:spcPts val="0"/>
              </a:spcAft>
              <a:buSzPts val="1000"/>
              <a:buChar char="●"/>
            </a:pPr>
            <a:r>
              <a:rPr lang="en" sz="1000">
                <a:solidFill>
                  <a:srgbClr val="333333"/>
                </a:solidFill>
                <a:highlight>
                  <a:srgbClr val="FFFFFF"/>
                </a:highlight>
              </a:rPr>
              <a:t>Cheating VoIP Security by Flooding the SIP. </a:t>
            </a:r>
            <a:r>
              <a:rPr lang="en" sz="1000">
                <a:solidFill>
                  <a:srgbClr val="111928"/>
                </a:solidFill>
                <a:highlight>
                  <a:srgbClr val="FFFFFF"/>
                </a:highlight>
              </a:rPr>
              <a:t>Irfan Shakeel. Jan 20, 2016. </a:t>
            </a:r>
            <a:r>
              <a:rPr lang="en" sz="1000" u="sng">
                <a:solidFill>
                  <a:schemeClr val="hlink"/>
                </a:solidFill>
                <a:hlinkClick r:id="rId9"/>
              </a:rPr>
              <a:t>https://resources.infosecinstitute.com/topics/hacking/cheating-voip-security-by-flooding-the-sip/</a:t>
            </a:r>
            <a:endParaRPr sz="1000">
              <a:solidFill>
                <a:srgbClr val="666666"/>
              </a:solidFill>
              <a:highlight>
                <a:srgbClr val="FFFFFF"/>
              </a:highlight>
            </a:endParaRPr>
          </a:p>
          <a:p>
            <a:pPr indent="0" lvl="0" marL="457200" rtl="0" algn="l">
              <a:lnSpc>
                <a:spcPct val="115000"/>
              </a:lnSpc>
              <a:spcBef>
                <a:spcPts val="0"/>
              </a:spcBef>
              <a:spcAft>
                <a:spcPts val="0"/>
              </a:spcAft>
              <a:buNone/>
            </a:pPr>
            <a:r>
              <a:t/>
            </a:r>
            <a:endParaRPr sz="1000"/>
          </a:p>
        </p:txBody>
      </p:sp>
      <p:sp>
        <p:nvSpPr>
          <p:cNvPr id="770" name="Google Shape;770;p8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3"/>
          <p:cNvSpPr txBox="1"/>
          <p:nvPr>
            <p:ph type="title"/>
          </p:nvPr>
        </p:nvSpPr>
        <p:spPr>
          <a:xfrm>
            <a:off x="720000" y="332350"/>
            <a:ext cx="7704000" cy="5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More References!</a:t>
            </a:r>
            <a:endParaRPr/>
          </a:p>
        </p:txBody>
      </p:sp>
      <p:sp>
        <p:nvSpPr>
          <p:cNvPr id="776" name="Google Shape;776;p83"/>
          <p:cNvSpPr txBox="1"/>
          <p:nvPr>
            <p:ph idx="1" type="body"/>
          </p:nvPr>
        </p:nvSpPr>
        <p:spPr>
          <a:xfrm>
            <a:off x="474075" y="905950"/>
            <a:ext cx="7950000" cy="3702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solidFill>
                  <a:srgbClr val="333333"/>
                </a:solidFill>
                <a:highlight>
                  <a:srgbClr val="FFFFFF"/>
                </a:highlight>
              </a:rPr>
              <a:t>New Vulnerabilities in 5G Networks. </a:t>
            </a:r>
            <a:r>
              <a:rPr lang="en" sz="1000"/>
              <a:t>Altaf Shaik* , Ravishankar Borgaonkar. Presented at </a:t>
            </a:r>
            <a:r>
              <a:rPr lang="en" sz="1000">
                <a:solidFill>
                  <a:srgbClr val="333333"/>
                </a:solidFill>
                <a:highlight>
                  <a:srgbClr val="FFFFFF"/>
                </a:highlight>
              </a:rPr>
              <a:t>Black Hat Briefings. </a:t>
            </a:r>
            <a:r>
              <a:rPr lang="en" sz="1000" u="sng">
                <a:solidFill>
                  <a:schemeClr val="hlink"/>
                </a:solidFill>
                <a:highlight>
                  <a:srgbClr val="FFFFFF"/>
                </a:highlight>
                <a:hlinkClick r:id="rId3"/>
              </a:rPr>
              <a:t>https://i.blackhat.com/USA-19/Wednesday/us-19-Shaik-New-Vulnerabilities-In-5G-Networks-wp.pdf</a:t>
            </a:r>
            <a:endParaRPr sz="1000">
              <a:solidFill>
                <a:srgbClr val="000000"/>
              </a:solidFill>
            </a:endParaRPr>
          </a:p>
          <a:p>
            <a:pPr indent="-292100" lvl="0" marL="457200" rtl="0" algn="l">
              <a:lnSpc>
                <a:spcPct val="115000"/>
              </a:lnSpc>
              <a:spcBef>
                <a:spcPts val="0"/>
              </a:spcBef>
              <a:spcAft>
                <a:spcPts val="0"/>
              </a:spcAft>
              <a:buSzPts val="1000"/>
              <a:buChar char="●"/>
            </a:pPr>
            <a:r>
              <a:rPr lang="en" sz="1000">
                <a:solidFill>
                  <a:srgbClr val="000000"/>
                </a:solidFill>
              </a:rPr>
              <a:t>Cisco PGW 2200软体交换机多个安全漏洞. May 2010.</a:t>
            </a:r>
            <a:r>
              <a:rPr lang="en" sz="1000">
                <a:solidFill>
                  <a:srgbClr val="333333"/>
                </a:solidFill>
                <a:highlight>
                  <a:srgbClr val="FFFFFF"/>
                </a:highlight>
              </a:rPr>
              <a:t> CNVD </a:t>
            </a:r>
            <a:r>
              <a:rPr lang="en" sz="1000">
                <a:solidFill>
                  <a:srgbClr val="3E3E3E"/>
                </a:solidFill>
                <a:highlight>
                  <a:srgbClr val="EFEFEF"/>
                </a:highlight>
              </a:rPr>
              <a:t>-2010-0844. </a:t>
            </a:r>
            <a:r>
              <a:rPr lang="en" sz="1000" u="sng">
                <a:solidFill>
                  <a:schemeClr val="hlink"/>
                </a:solidFill>
                <a:hlinkClick r:id="rId4"/>
              </a:rPr>
              <a:t>https://www.cnvd.org.cn/flaw/show/CNVD-2010-0844</a:t>
            </a:r>
            <a:endParaRPr sz="1000">
              <a:solidFill>
                <a:srgbClr val="000000"/>
              </a:solidFill>
            </a:endParaRPr>
          </a:p>
          <a:p>
            <a:pPr indent="-292100" lvl="0" marL="457200" rtl="0" algn="l">
              <a:lnSpc>
                <a:spcPct val="115000"/>
              </a:lnSpc>
              <a:spcBef>
                <a:spcPts val="0"/>
              </a:spcBef>
              <a:spcAft>
                <a:spcPts val="0"/>
              </a:spcAft>
              <a:buSzPts val="1000"/>
              <a:buChar char="●"/>
            </a:pPr>
            <a:r>
              <a:rPr lang="en" sz="1000">
                <a:solidFill>
                  <a:srgbClr val="000000"/>
                </a:solidFill>
              </a:rPr>
              <a:t>LTE核心网存在拒绝服务漏洞. Jan 2021. CNVD-</a:t>
            </a:r>
            <a:r>
              <a:rPr lang="en" sz="1000">
                <a:solidFill>
                  <a:srgbClr val="3E3E3E"/>
                </a:solidFill>
                <a:highlight>
                  <a:srgbClr val="EFEFEF"/>
                </a:highlight>
              </a:rPr>
              <a:t>2020-71678. </a:t>
            </a:r>
            <a:r>
              <a:rPr lang="en" sz="1000" u="sng">
                <a:solidFill>
                  <a:schemeClr val="hlink"/>
                </a:solidFill>
                <a:hlinkClick r:id="rId5"/>
              </a:rPr>
              <a:t>https://www.cnvd.org.cn/flaw/show/CNVD-2020-71678</a:t>
            </a:r>
            <a:endParaRPr sz="1000"/>
          </a:p>
          <a:p>
            <a:pPr indent="-292100" lvl="0" marL="457200" rtl="0" algn="l">
              <a:lnSpc>
                <a:spcPct val="115000"/>
              </a:lnSpc>
              <a:spcBef>
                <a:spcPts val="0"/>
              </a:spcBef>
              <a:spcAft>
                <a:spcPts val="0"/>
              </a:spcAft>
              <a:buSzPts val="1000"/>
              <a:buChar char="●"/>
            </a:pPr>
            <a:r>
              <a:rPr lang="en" sz="1000">
                <a:solidFill>
                  <a:srgbClr val="58585B"/>
                </a:solidFill>
                <a:highlight>
                  <a:srgbClr val="FFFFFF"/>
                </a:highlight>
              </a:rPr>
              <a:t>Cisco Gateway GPRS Support Node TCP Invalid Packet Vulnerability. </a:t>
            </a:r>
            <a:r>
              <a:rPr lang="en" sz="1000"/>
              <a:t>Cisco. CVE-2015-4201. h</a:t>
            </a:r>
            <a:r>
              <a:rPr lang="en" sz="1000" u="sng">
                <a:solidFill>
                  <a:schemeClr val="hlink"/>
                </a:solidFill>
                <a:hlinkClick r:id="rId6"/>
              </a:rPr>
              <a:t>ttps://sec.cloudapps.cisco.com/security/center/content/CiscoSecurityAdvisory/Cisco-SA-20150619-CVE-2015-4201</a:t>
            </a:r>
            <a:endParaRPr sz="1000"/>
          </a:p>
          <a:p>
            <a:pPr indent="-292100" lvl="0" marL="457200" rtl="0" algn="l">
              <a:lnSpc>
                <a:spcPct val="115000"/>
              </a:lnSpc>
              <a:spcBef>
                <a:spcPts val="0"/>
              </a:spcBef>
              <a:spcAft>
                <a:spcPts val="0"/>
              </a:spcAft>
              <a:buSzPts val="1000"/>
              <a:buChar char="●"/>
            </a:pPr>
            <a:r>
              <a:rPr lang="en" sz="1000" u="sng">
                <a:solidFill>
                  <a:srgbClr val="8E7CC3"/>
                </a:solidFill>
                <a:hlinkClick r:id="rId7">
                  <a:extLst>
                    <a:ext uri="{A12FA001-AC4F-418D-AE19-62706E023703}">
                      <ahyp:hlinkClr val="tx"/>
                    </a:ext>
                  </a:extLst>
                </a:hlinkClick>
              </a:rPr>
              <a:t>https://www.mpirical.com/</a:t>
            </a:r>
            <a:r>
              <a:rPr lang="en" sz="1000">
                <a:solidFill>
                  <a:srgbClr val="8E7CC3"/>
                </a:solidFill>
              </a:rPr>
              <a:t> </a:t>
            </a:r>
            <a:r>
              <a:rPr lang="en" sz="1000"/>
              <a:t>for 5G trainings</a:t>
            </a:r>
            <a:endParaRPr sz="1000"/>
          </a:p>
          <a:p>
            <a:pPr indent="-292100" lvl="0" marL="457200" rtl="0" algn="l">
              <a:lnSpc>
                <a:spcPct val="115000"/>
              </a:lnSpc>
              <a:spcBef>
                <a:spcPts val="0"/>
              </a:spcBef>
              <a:spcAft>
                <a:spcPts val="0"/>
              </a:spcAft>
              <a:buSzPts val="1000"/>
              <a:buChar char="●"/>
            </a:pPr>
            <a:r>
              <a:rPr lang="en" sz="1000"/>
              <a:t>Signalling Security Analysis: Is HTTP/2 Secure in 5G Core Network? Xinxin Hu, Caixia Liu, Shuxin Liu, Wei You, Yu Zhao; 2018 10th International Conference on Wireless Communications and Signal Processing. </a:t>
            </a:r>
            <a:r>
              <a:rPr lang="en" sz="1000">
                <a:solidFill>
                  <a:srgbClr val="333333"/>
                </a:solidFill>
                <a:highlight>
                  <a:srgbClr val="FFFFFF"/>
                </a:highlight>
              </a:rPr>
              <a:t>Hangzhou, China, 2018</a:t>
            </a:r>
            <a:r>
              <a:rPr lang="en" sz="1000"/>
              <a:t>. </a:t>
            </a:r>
            <a:r>
              <a:rPr lang="en" sz="1000">
                <a:solidFill>
                  <a:srgbClr val="333333"/>
                </a:solidFill>
                <a:highlight>
                  <a:srgbClr val="FFFFFF"/>
                </a:highlight>
              </a:rPr>
              <a:t>doi: 10.1109/WCSP.2018.8555612.</a:t>
            </a:r>
            <a:endParaRPr sz="1000"/>
          </a:p>
          <a:p>
            <a:pPr indent="-292100" lvl="0" marL="457200" rtl="0" algn="l">
              <a:lnSpc>
                <a:spcPct val="115000"/>
              </a:lnSpc>
              <a:spcBef>
                <a:spcPts val="0"/>
              </a:spcBef>
              <a:spcAft>
                <a:spcPts val="0"/>
              </a:spcAft>
              <a:buSzPts val="1000"/>
              <a:buChar char="●"/>
            </a:pPr>
            <a:r>
              <a:rPr lang="en" sz="1000"/>
              <a:t>Bookworm Game: Automatic Discovery of LTE Vulnerabilities Through Documentation Analysis; Yi Chen, Yepeng Yao, XiaoFeng Wang, Dandan Xu, Chang Yeue , Xiaozhong Lui, Kai Chen, Haixu Tang, Bauxu Liu. 2021 IEEE Symposium on Security and Privacy IEEE publication</a:t>
            </a:r>
            <a:endParaRPr sz="1000"/>
          </a:p>
          <a:p>
            <a:pPr indent="-292100" lvl="0" marL="457200" rtl="0" algn="l">
              <a:lnSpc>
                <a:spcPct val="115000"/>
              </a:lnSpc>
              <a:spcBef>
                <a:spcPts val="0"/>
              </a:spcBef>
              <a:spcAft>
                <a:spcPts val="0"/>
              </a:spcAft>
              <a:buSzPts val="1000"/>
              <a:buChar char="●"/>
            </a:pPr>
            <a:r>
              <a:rPr lang="en" sz="1000" u="sng"/>
              <a:t>ESF Potential Threats to 5G Network Slicing</a:t>
            </a:r>
            <a:r>
              <a:rPr lang="en" sz="1000"/>
              <a:t>, NSA, CISA. </a:t>
            </a:r>
            <a:r>
              <a:rPr lang="en" sz="1000" u="sng">
                <a:solidFill>
                  <a:schemeClr val="hlink"/>
                </a:solidFill>
                <a:hlinkClick r:id="rId8"/>
              </a:rPr>
              <a:t>https://www.cisa.gov/news-events/alerts/2023/07/17/nsa-cisa-release-guidance-security-considerations-5g-netw</a:t>
            </a:r>
            <a:endParaRPr sz="1000" u="sng"/>
          </a:p>
          <a:p>
            <a:pPr indent="-292100" lvl="0" marL="457200" rtl="0" algn="l">
              <a:lnSpc>
                <a:spcPct val="115000"/>
              </a:lnSpc>
              <a:spcBef>
                <a:spcPts val="1000"/>
              </a:spcBef>
              <a:spcAft>
                <a:spcPts val="0"/>
              </a:spcAft>
              <a:buSzPts val="1000"/>
              <a:buChar char="●"/>
            </a:pPr>
            <a:r>
              <a:rPr lang="en" sz="1000" u="sng"/>
              <a:t>New Vulnerabilities in 5G Networks-Blackhat Briefings </a:t>
            </a:r>
            <a:r>
              <a:rPr lang="en" sz="1000"/>
              <a:t>Altaf Shaik* , Ravishankar Borgaonkar. </a:t>
            </a:r>
            <a:r>
              <a:rPr lang="en" sz="1000" u="sng">
                <a:solidFill>
                  <a:schemeClr val="hlink"/>
                </a:solidFill>
                <a:hlinkClick r:id="rId9"/>
              </a:rPr>
              <a:t>https://i.blackhat.com/USA-19/Wednesday/us-19-Shaik-New-Vulnerabilities-In-5G-Networks-wp.pdf</a:t>
            </a:r>
            <a:r>
              <a:rPr lang="en" sz="1000" u="sng">
                <a:solidFill>
                  <a:schemeClr val="hlink"/>
                </a:solidFill>
                <a:hlinkClick r:id="rId10"/>
              </a:rPr>
              <a:t>ork-slicing</a:t>
            </a:r>
            <a:endParaRPr sz="1000"/>
          </a:p>
          <a:p>
            <a:pPr indent="-292100" lvl="0" marL="457200" rtl="0" algn="l">
              <a:lnSpc>
                <a:spcPct val="115000"/>
              </a:lnSpc>
              <a:spcBef>
                <a:spcPts val="1000"/>
              </a:spcBef>
              <a:spcAft>
                <a:spcPts val="0"/>
              </a:spcAft>
              <a:buSzPts val="1000"/>
              <a:buChar char="●"/>
            </a:pPr>
            <a:r>
              <a:rPr lang="en" sz="1000">
                <a:solidFill>
                  <a:schemeClr val="accent5"/>
                </a:solidFill>
                <a:highlight>
                  <a:srgbClr val="FFFFFF"/>
                </a:highlight>
              </a:rPr>
              <a:t>Statement of Vulnerabilities in ZTE MF910 and MF65+ Products. ZTE. 20 February 2019. </a:t>
            </a:r>
            <a:r>
              <a:rPr lang="en" sz="1000" u="sng">
                <a:solidFill>
                  <a:srgbClr val="8E7CC3"/>
                </a:solidFill>
                <a:hlinkClick r:id="rId11">
                  <a:extLst>
                    <a:ext uri="{A12FA001-AC4F-418D-AE19-62706E023703}">
                      <ahyp:hlinkClr val="tx"/>
                    </a:ext>
                  </a:extLst>
                </a:hlinkClick>
              </a:rPr>
              <a:t>https://support.zte.com.cn/support/news/LoopholeInfoDetail.aspx?newsId=1010203</a:t>
            </a:r>
            <a:endParaRPr sz="1000">
              <a:solidFill>
                <a:srgbClr val="8E7CC3"/>
              </a:solidFill>
            </a:endParaRPr>
          </a:p>
          <a:p>
            <a:pPr indent="-292100" lvl="0" marL="457200" rtl="0" algn="l">
              <a:lnSpc>
                <a:spcPct val="115000"/>
              </a:lnSpc>
              <a:spcBef>
                <a:spcPts val="0"/>
              </a:spcBef>
              <a:spcAft>
                <a:spcPts val="0"/>
              </a:spcAft>
              <a:buClr>
                <a:srgbClr val="8E7CC3"/>
              </a:buClr>
              <a:buSzPts val="1000"/>
              <a:buChar char="●"/>
            </a:pPr>
            <a:r>
              <a:rPr lang="en" sz="1000">
                <a:solidFill>
                  <a:srgbClr val="333333"/>
                </a:solidFill>
                <a:highlight>
                  <a:srgbClr val="FFFFFF"/>
                </a:highlight>
              </a:rPr>
              <a:t>Potential Threat Vectors to 5G Infrastructure - U.S. Department of Defense. May 2021. </a:t>
            </a:r>
            <a:r>
              <a:rPr lang="en" sz="1000" u="sng">
                <a:solidFill>
                  <a:schemeClr val="hlink"/>
                </a:solidFill>
                <a:hlinkClick r:id="rId12"/>
              </a:rPr>
              <a:t>https://media.defense.gov/2021/May/10/2002637751/-1/-1/1/POTENTIAL%20THREAT%20VECTORS%20TO%205G%20INFRASTRUCTURE.PDF</a:t>
            </a:r>
            <a:endParaRPr sz="1000"/>
          </a:p>
        </p:txBody>
      </p:sp>
      <p:sp>
        <p:nvSpPr>
          <p:cNvPr id="777" name="Google Shape;777;p8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Basic Cellular Concepts</a:t>
            </a:r>
            <a:endParaRPr>
              <a:solidFill>
                <a:schemeClr val="accent3"/>
              </a:solidFill>
            </a:endParaRPr>
          </a:p>
        </p:txBody>
      </p:sp>
      <p:sp>
        <p:nvSpPr>
          <p:cNvPr id="291" name="Google Shape;291;p39"/>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B949F"/>
              </a:buClr>
              <a:buSzPts val="1400"/>
              <a:buChar char="●"/>
            </a:pPr>
            <a:r>
              <a:rPr b="1" lang="en" sz="1400">
                <a:solidFill>
                  <a:srgbClr val="CB949F"/>
                </a:solidFill>
              </a:rPr>
              <a:t>POTS</a:t>
            </a:r>
            <a:endParaRPr b="1" sz="1400">
              <a:solidFill>
                <a:srgbClr val="CB949F"/>
              </a:solidFill>
            </a:endParaRPr>
          </a:p>
          <a:p>
            <a:pPr indent="-317500" lvl="1" marL="914400" rtl="0" algn="l">
              <a:spcBef>
                <a:spcPts val="1000"/>
              </a:spcBef>
              <a:spcAft>
                <a:spcPts val="0"/>
              </a:spcAft>
              <a:buClr>
                <a:schemeClr val="accent4"/>
              </a:buClr>
              <a:buSzPts val="1400"/>
              <a:buChar char="○"/>
            </a:pPr>
            <a:r>
              <a:rPr lang="en">
                <a:solidFill>
                  <a:schemeClr val="accent4"/>
                </a:solidFill>
              </a:rPr>
              <a:t>Plain Old Telephone Service</a:t>
            </a:r>
            <a:endParaRPr>
              <a:solidFill>
                <a:schemeClr val="accent4"/>
              </a:solidFill>
            </a:endParaRPr>
          </a:p>
          <a:p>
            <a:pPr indent="-317500" lvl="0" marL="457200" rtl="0" algn="l">
              <a:spcBef>
                <a:spcPts val="0"/>
              </a:spcBef>
              <a:spcAft>
                <a:spcPts val="0"/>
              </a:spcAft>
              <a:buClr>
                <a:srgbClr val="CB949F"/>
              </a:buClr>
              <a:buSzPts val="1400"/>
              <a:buChar char="●"/>
            </a:pPr>
            <a:r>
              <a:rPr b="1" lang="en" sz="1400">
                <a:solidFill>
                  <a:srgbClr val="CB949F"/>
                </a:solidFill>
              </a:rPr>
              <a:t>PSTN</a:t>
            </a:r>
            <a:endParaRPr b="1" sz="1400">
              <a:solidFill>
                <a:srgbClr val="CB949F"/>
              </a:solidFill>
            </a:endParaRPr>
          </a:p>
          <a:p>
            <a:pPr indent="-317500" lvl="1" marL="914400" rtl="0" algn="l">
              <a:spcBef>
                <a:spcPts val="1000"/>
              </a:spcBef>
              <a:spcAft>
                <a:spcPts val="0"/>
              </a:spcAft>
              <a:buClr>
                <a:schemeClr val="accent4"/>
              </a:buClr>
              <a:buSzPts val="1400"/>
              <a:buChar char="○"/>
            </a:pPr>
            <a:r>
              <a:rPr lang="en">
                <a:solidFill>
                  <a:schemeClr val="accent4"/>
                </a:solidFill>
              </a:rPr>
              <a:t>Public Switched Telephone Network</a:t>
            </a:r>
            <a:endParaRPr>
              <a:solidFill>
                <a:schemeClr val="accent4"/>
              </a:solidFill>
            </a:endParaRPr>
          </a:p>
          <a:p>
            <a:pPr indent="-317500" lvl="0" marL="457200" rtl="0" algn="l">
              <a:spcBef>
                <a:spcPts val="0"/>
              </a:spcBef>
              <a:spcAft>
                <a:spcPts val="0"/>
              </a:spcAft>
              <a:buClr>
                <a:srgbClr val="CB949F"/>
              </a:buClr>
              <a:buSzPts val="1400"/>
              <a:buChar char="●"/>
            </a:pPr>
            <a:r>
              <a:rPr lang="en" sz="1400">
                <a:solidFill>
                  <a:srgbClr val="CB949F"/>
                </a:solidFill>
              </a:rPr>
              <a:t>Circuit Switched</a:t>
            </a:r>
            <a:endParaRPr sz="1400">
              <a:solidFill>
                <a:srgbClr val="CB949F"/>
              </a:solidFill>
            </a:endParaRPr>
          </a:p>
          <a:p>
            <a:pPr indent="-317500" lvl="0" marL="457200" rtl="0" algn="l">
              <a:spcBef>
                <a:spcPts val="1000"/>
              </a:spcBef>
              <a:spcAft>
                <a:spcPts val="0"/>
              </a:spcAft>
              <a:buClr>
                <a:srgbClr val="CB949F"/>
              </a:buClr>
              <a:buSzPts val="1400"/>
              <a:buChar char="●"/>
            </a:pPr>
            <a:r>
              <a:rPr b="1" lang="en" sz="1400">
                <a:solidFill>
                  <a:srgbClr val="CB949F"/>
                </a:solidFill>
              </a:rPr>
              <a:t>PDN</a:t>
            </a:r>
            <a:endParaRPr b="1" sz="1400">
              <a:solidFill>
                <a:srgbClr val="CB949F"/>
              </a:solidFill>
            </a:endParaRPr>
          </a:p>
          <a:p>
            <a:pPr indent="-317500" lvl="1" marL="914400" rtl="0" algn="l">
              <a:spcBef>
                <a:spcPts val="1000"/>
              </a:spcBef>
              <a:spcAft>
                <a:spcPts val="0"/>
              </a:spcAft>
              <a:buClr>
                <a:schemeClr val="accent4"/>
              </a:buClr>
              <a:buSzPts val="1400"/>
              <a:buChar char="○"/>
            </a:pPr>
            <a:r>
              <a:rPr lang="en">
                <a:solidFill>
                  <a:schemeClr val="accent4"/>
                </a:solidFill>
              </a:rPr>
              <a:t>Public Data Network</a:t>
            </a:r>
            <a:endParaRPr>
              <a:solidFill>
                <a:schemeClr val="accent4"/>
              </a:solidFill>
            </a:endParaRPr>
          </a:p>
          <a:p>
            <a:pPr indent="-317500" lvl="0" marL="457200" rtl="0" algn="l">
              <a:spcBef>
                <a:spcPts val="0"/>
              </a:spcBef>
              <a:spcAft>
                <a:spcPts val="0"/>
              </a:spcAft>
              <a:buClr>
                <a:srgbClr val="CB949F"/>
              </a:buClr>
              <a:buSzPts val="1400"/>
              <a:buChar char="●"/>
            </a:pPr>
            <a:r>
              <a:rPr b="1" lang="en" sz="1400">
                <a:solidFill>
                  <a:srgbClr val="CB949F"/>
                </a:solidFill>
              </a:rPr>
              <a:t>RRC </a:t>
            </a:r>
            <a:endParaRPr b="1" sz="1400">
              <a:solidFill>
                <a:srgbClr val="CB949F"/>
              </a:solidFill>
            </a:endParaRPr>
          </a:p>
          <a:p>
            <a:pPr indent="-317500" lvl="1" marL="914400" rtl="0" algn="l">
              <a:spcBef>
                <a:spcPts val="1000"/>
              </a:spcBef>
              <a:spcAft>
                <a:spcPts val="0"/>
              </a:spcAft>
              <a:buClr>
                <a:schemeClr val="accent4"/>
              </a:buClr>
              <a:buSzPts val="1400"/>
              <a:buChar char="○"/>
            </a:pPr>
            <a:r>
              <a:rPr lang="en">
                <a:solidFill>
                  <a:schemeClr val="accent4"/>
                </a:solidFill>
              </a:rPr>
              <a:t>Radio Resource Control</a:t>
            </a:r>
            <a:endParaRPr>
              <a:solidFill>
                <a:schemeClr val="accent4"/>
              </a:solidFill>
            </a:endParaRPr>
          </a:p>
          <a:p>
            <a:pPr indent="-317500" lvl="0" marL="457200" rtl="0" algn="l">
              <a:spcBef>
                <a:spcPts val="0"/>
              </a:spcBef>
              <a:spcAft>
                <a:spcPts val="0"/>
              </a:spcAft>
              <a:buClr>
                <a:srgbClr val="CB949F"/>
              </a:buClr>
              <a:buSzPts val="1400"/>
              <a:buChar char="●"/>
            </a:pPr>
            <a:r>
              <a:rPr b="1" lang="en" sz="1400">
                <a:solidFill>
                  <a:srgbClr val="CB949F"/>
                </a:solidFill>
              </a:rPr>
              <a:t>RAB</a:t>
            </a:r>
            <a:endParaRPr b="1" sz="1400">
              <a:solidFill>
                <a:srgbClr val="CB949F"/>
              </a:solidFill>
            </a:endParaRPr>
          </a:p>
          <a:p>
            <a:pPr indent="-317500" lvl="1" marL="914400" rtl="0" algn="l">
              <a:spcBef>
                <a:spcPts val="1000"/>
              </a:spcBef>
              <a:spcAft>
                <a:spcPts val="0"/>
              </a:spcAft>
              <a:buClr>
                <a:schemeClr val="accent4"/>
              </a:buClr>
              <a:buSzPts val="1400"/>
              <a:buChar char="○"/>
            </a:pPr>
            <a:r>
              <a:rPr lang="en">
                <a:solidFill>
                  <a:schemeClr val="accent4"/>
                </a:solidFill>
              </a:rPr>
              <a:t>Radio Access Bearer</a:t>
            </a:r>
            <a:endParaRPr>
              <a:solidFill>
                <a:schemeClr val="accent4"/>
              </a:solidFill>
            </a:endParaRPr>
          </a:p>
          <a:p>
            <a:pPr indent="0" lvl="0" marL="457200" rtl="0" algn="l">
              <a:spcBef>
                <a:spcPts val="0"/>
              </a:spcBef>
              <a:spcAft>
                <a:spcPts val="0"/>
              </a:spcAft>
              <a:buNone/>
            </a:pPr>
            <a:r>
              <a:t/>
            </a:r>
            <a:endParaRPr sz="1200"/>
          </a:p>
          <a:p>
            <a:pPr indent="0" lvl="0" marL="457200" rtl="0" algn="l">
              <a:spcBef>
                <a:spcPts val="1000"/>
              </a:spcBef>
              <a:spcAft>
                <a:spcPts val="1000"/>
              </a:spcAft>
              <a:buNone/>
            </a:pPr>
            <a:r>
              <a:t/>
            </a:r>
            <a:endParaRPr sz="1200"/>
          </a:p>
        </p:txBody>
      </p:sp>
      <p:sp>
        <p:nvSpPr>
          <p:cNvPr id="292" name="Google Shape;292;p39"/>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293" name="Google Shape;293;p39"/>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pic>
        <p:nvPicPr>
          <p:cNvPr id="294" name="Google Shape;294;p39"/>
          <p:cNvPicPr preferRelativeResize="0"/>
          <p:nvPr/>
        </p:nvPicPr>
        <p:blipFill>
          <a:blip r:embed="rId3">
            <a:alphaModFix/>
          </a:blip>
          <a:stretch>
            <a:fillRect/>
          </a:stretch>
        </p:blipFill>
        <p:spPr>
          <a:xfrm>
            <a:off x="5276599" y="1913125"/>
            <a:ext cx="3029426" cy="1776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4"/>
          <p:cNvSpPr txBox="1"/>
          <p:nvPr>
            <p:ph type="ctrTitle"/>
          </p:nvPr>
        </p:nvSpPr>
        <p:spPr>
          <a:xfrm>
            <a:off x="1669825" y="1178000"/>
            <a:ext cx="58044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rPr>
              <a:t>Questions?</a:t>
            </a:r>
            <a:endParaRPr>
              <a:solidFill>
                <a:srgbClr val="674EA7"/>
              </a:solidFill>
            </a:endParaRPr>
          </a:p>
        </p:txBody>
      </p:sp>
      <p:sp>
        <p:nvSpPr>
          <p:cNvPr id="783" name="Google Shape;783;p84"/>
          <p:cNvSpPr txBox="1"/>
          <p:nvPr>
            <p:ph idx="1" type="subTitle"/>
          </p:nvPr>
        </p:nvSpPr>
        <p:spPr>
          <a:xfrm>
            <a:off x="2145888" y="3426200"/>
            <a:ext cx="48522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5"/>
          <p:cNvSpPr txBox="1"/>
          <p:nvPr>
            <p:ph type="ctrTitle"/>
          </p:nvPr>
        </p:nvSpPr>
        <p:spPr>
          <a:xfrm>
            <a:off x="1711375" y="471425"/>
            <a:ext cx="58044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74EA7"/>
                </a:solidFill>
              </a:rPr>
              <a:t>Thank you!!!</a:t>
            </a:r>
            <a:endParaRPr>
              <a:solidFill>
                <a:srgbClr val="674EA7"/>
              </a:solidFill>
            </a:endParaRPr>
          </a:p>
        </p:txBody>
      </p:sp>
      <p:sp>
        <p:nvSpPr>
          <p:cNvPr id="789" name="Google Shape;789;p85"/>
          <p:cNvSpPr txBox="1"/>
          <p:nvPr>
            <p:ph idx="1" type="subTitle"/>
          </p:nvPr>
        </p:nvSpPr>
        <p:spPr>
          <a:xfrm>
            <a:off x="1711500" y="2238200"/>
            <a:ext cx="5804400" cy="15975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Clr>
                <a:srgbClr val="0077C2"/>
              </a:buClr>
              <a:buSzPts val="1400"/>
              <a:buChar char="●"/>
            </a:pPr>
            <a:r>
              <a:rPr lang="en">
                <a:solidFill>
                  <a:srgbClr val="0077C2"/>
                </a:solidFill>
              </a:rPr>
              <a:t>Bedlam</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My Parents</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My coworkers (former and </a:t>
            </a:r>
            <a:r>
              <a:rPr lang="en">
                <a:solidFill>
                  <a:srgbClr val="0077C2"/>
                </a:solidFill>
              </a:rPr>
              <a:t>current) who gave feedback and taught me this stuff</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My Aesthetic Support Team </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Outfit Selection Committee</a:t>
            </a:r>
            <a:endParaRPr>
              <a:solidFill>
                <a:srgbClr val="0077C2"/>
              </a:solidFill>
            </a:endParaRPr>
          </a:p>
          <a:p>
            <a:pPr indent="-317500" lvl="0" marL="457200" rtl="0" algn="ctr">
              <a:spcBef>
                <a:spcPts val="0"/>
              </a:spcBef>
              <a:spcAft>
                <a:spcPts val="0"/>
              </a:spcAft>
              <a:buClr>
                <a:srgbClr val="0077C2"/>
              </a:buClr>
              <a:buSzPts val="1400"/>
              <a:buChar char="●"/>
            </a:pPr>
            <a:r>
              <a:rPr lang="en">
                <a:solidFill>
                  <a:srgbClr val="0077C2"/>
                </a:solidFill>
              </a:rPr>
              <a:t>Besties and sister</a:t>
            </a:r>
            <a:endParaRPr>
              <a:solidFill>
                <a:srgbClr val="0077C2"/>
              </a:solidFill>
            </a:endParaRPr>
          </a:p>
        </p:txBody>
      </p:sp>
      <p:pic>
        <p:nvPicPr>
          <p:cNvPr id="790" name="Google Shape;790;p85"/>
          <p:cNvPicPr preferRelativeResize="0"/>
          <p:nvPr/>
        </p:nvPicPr>
        <p:blipFill>
          <a:blip r:embed="rId3">
            <a:alphaModFix/>
          </a:blip>
          <a:stretch>
            <a:fillRect/>
          </a:stretch>
        </p:blipFill>
        <p:spPr>
          <a:xfrm>
            <a:off x="2615675" y="785150"/>
            <a:ext cx="3995800" cy="39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0"/>
          <p:cNvPicPr preferRelativeResize="0"/>
          <p:nvPr/>
        </p:nvPicPr>
        <p:blipFill>
          <a:blip r:embed="rId3">
            <a:alphaModFix/>
          </a:blip>
          <a:stretch>
            <a:fillRect/>
          </a:stretch>
        </p:blipFill>
        <p:spPr>
          <a:xfrm>
            <a:off x="1600200" y="520000"/>
            <a:ext cx="5943600" cy="4276725"/>
          </a:xfrm>
          <a:prstGeom prst="rect">
            <a:avLst/>
          </a:prstGeom>
          <a:noFill/>
          <a:ln>
            <a:noFill/>
          </a:ln>
        </p:spPr>
      </p:pic>
      <p:pic>
        <p:nvPicPr>
          <p:cNvPr id="300" name="Google Shape;300;p40"/>
          <p:cNvPicPr preferRelativeResize="0"/>
          <p:nvPr/>
        </p:nvPicPr>
        <p:blipFill rotWithShape="1">
          <a:blip r:embed="rId4">
            <a:alphaModFix/>
          </a:blip>
          <a:srcRect b="10" l="0" r="0" t="0"/>
          <a:stretch/>
        </p:blipFill>
        <p:spPr>
          <a:xfrm>
            <a:off x="858675" y="0"/>
            <a:ext cx="7429499" cy="5143501"/>
          </a:xfrm>
          <a:prstGeom prst="rect">
            <a:avLst/>
          </a:prstGeom>
          <a:noFill/>
          <a:ln>
            <a:noFill/>
          </a:ln>
        </p:spPr>
      </p:pic>
      <p:sp>
        <p:nvSpPr>
          <p:cNvPr id="301" name="Google Shape;30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2" name="Google Shape;302;p40"/>
          <p:cNvSpPr/>
          <p:nvPr/>
        </p:nvSpPr>
        <p:spPr>
          <a:xfrm>
            <a:off x="2222450" y="2744425"/>
            <a:ext cx="1093800" cy="1194600"/>
          </a:xfrm>
          <a:prstGeom prst="frame">
            <a:avLst>
              <a:gd fmla="val 12500" name="adj1"/>
            </a:avLst>
          </a:prstGeom>
          <a:solidFill>
            <a:srgbClr val="8E7CC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265500" y="1209075"/>
            <a:ext cx="404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2G</a:t>
            </a:r>
            <a:endParaRPr/>
          </a:p>
        </p:txBody>
      </p:sp>
      <p:sp>
        <p:nvSpPr>
          <p:cNvPr id="308" name="Google Shape;308;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55600" lvl="0" marL="457200" rtl="0" algn="l">
              <a:spcBef>
                <a:spcPts val="1600"/>
              </a:spcBef>
              <a:spcAft>
                <a:spcPts val="0"/>
              </a:spcAft>
              <a:buSzPts val="2000"/>
              <a:buChar char="●"/>
            </a:pPr>
            <a:r>
              <a:rPr lang="en" sz="2000"/>
              <a:t>Calls </a:t>
            </a:r>
            <a:endParaRPr sz="2000"/>
          </a:p>
          <a:p>
            <a:pPr indent="-355600" lvl="0" marL="457200" rtl="0" algn="l">
              <a:spcBef>
                <a:spcPts val="1600"/>
              </a:spcBef>
              <a:spcAft>
                <a:spcPts val="0"/>
              </a:spcAft>
              <a:buSzPts val="2000"/>
              <a:buChar char="●"/>
            </a:pPr>
            <a:r>
              <a:rPr lang="en" sz="2000"/>
              <a:t>SMS</a:t>
            </a:r>
            <a:endParaRPr sz="2000"/>
          </a:p>
          <a:p>
            <a:pPr indent="-355600" lvl="0" marL="457200" rtl="0" algn="l">
              <a:spcBef>
                <a:spcPts val="1600"/>
              </a:spcBef>
              <a:spcAft>
                <a:spcPts val="0"/>
              </a:spcAft>
              <a:buSzPts val="2000"/>
              <a:buChar char="●"/>
            </a:pPr>
            <a:r>
              <a:rPr lang="en" sz="2000"/>
              <a:t>ETSI and GSM standardizing!</a:t>
            </a:r>
            <a:endParaRPr sz="2000"/>
          </a:p>
          <a:p>
            <a:pPr indent="-355600" lvl="0" marL="457200" rtl="0" algn="l">
              <a:spcBef>
                <a:spcPts val="1600"/>
              </a:spcBef>
              <a:spcAft>
                <a:spcPts val="0"/>
              </a:spcAft>
              <a:buSzPts val="2000"/>
              <a:buChar char="●"/>
            </a:pPr>
            <a:r>
              <a:rPr lang="en" sz="2000"/>
              <a:t>SS7 for signaling</a:t>
            </a:r>
            <a:endParaRPr/>
          </a:p>
          <a:p>
            <a:pPr indent="0" lvl="0" marL="457200" rtl="0" algn="l">
              <a:spcBef>
                <a:spcPts val="1600"/>
              </a:spcBef>
              <a:spcAft>
                <a:spcPts val="1600"/>
              </a:spcAft>
              <a:buNone/>
            </a:pPr>
            <a:r>
              <a:t/>
            </a:r>
            <a:endParaRPr/>
          </a:p>
        </p:txBody>
      </p:sp>
      <p:sp>
        <p:nvSpPr>
          <p:cNvPr id="309" name="Google Shape;309;p41"/>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pic>
        <p:nvPicPr>
          <p:cNvPr id="310" name="Google Shape;310;p41"/>
          <p:cNvPicPr preferRelativeResize="0"/>
          <p:nvPr/>
        </p:nvPicPr>
        <p:blipFill rotWithShape="1">
          <a:blip r:embed="rId3">
            <a:alphaModFix/>
          </a:blip>
          <a:srcRect b="0" l="0" r="0" t="0"/>
          <a:stretch/>
        </p:blipFill>
        <p:spPr>
          <a:xfrm>
            <a:off x="1121675" y="2715375"/>
            <a:ext cx="2332850" cy="2332850"/>
          </a:xfrm>
          <a:prstGeom prst="rect">
            <a:avLst/>
          </a:prstGeom>
          <a:noFill/>
          <a:ln>
            <a:noFill/>
          </a:ln>
        </p:spPr>
      </p:pic>
      <p:sp>
        <p:nvSpPr>
          <p:cNvPr id="311" name="Google Shape;31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2" name="Google Shape;312;p41"/>
          <p:cNvSpPr txBox="1"/>
          <p:nvPr>
            <p:ph idx="1" type="subTitle"/>
          </p:nvPr>
        </p:nvSpPr>
        <p:spPr>
          <a:xfrm>
            <a:off x="265500" y="2141024"/>
            <a:ext cx="4045200" cy="21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GSM</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2G - GSM - Network Architecture</a:t>
            </a:r>
            <a:endParaRPr/>
          </a:p>
        </p:txBody>
      </p:sp>
      <p:sp>
        <p:nvSpPr>
          <p:cNvPr id="318" name="Google Shape;318;p42"/>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CB949F"/>
              </a:buClr>
              <a:buSzPts val="1600"/>
              <a:buChar char="●"/>
            </a:pPr>
            <a:r>
              <a:rPr lang="en" sz="1600" u="sng">
                <a:solidFill>
                  <a:srgbClr val="CB949F"/>
                </a:solidFill>
              </a:rPr>
              <a:t>Mobile Equipment</a:t>
            </a:r>
            <a:r>
              <a:rPr lang="en" sz="1600">
                <a:solidFill>
                  <a:srgbClr val="CB949F"/>
                </a:solidFill>
              </a:rPr>
              <a:t> (</a:t>
            </a:r>
            <a:r>
              <a:rPr b="1" lang="en" sz="1600">
                <a:solidFill>
                  <a:srgbClr val="CB949F"/>
                </a:solidFill>
              </a:rPr>
              <a:t>ME)</a:t>
            </a:r>
            <a:r>
              <a:rPr lang="en" sz="1600">
                <a:solidFill>
                  <a:srgbClr val="CB949F"/>
                </a:solidFill>
              </a:rPr>
              <a:t> or </a:t>
            </a:r>
            <a:r>
              <a:rPr lang="en" sz="1600" u="sng">
                <a:solidFill>
                  <a:srgbClr val="CB949F"/>
                </a:solidFill>
              </a:rPr>
              <a:t>Mobile Station</a:t>
            </a:r>
            <a:r>
              <a:rPr lang="en" sz="1600">
                <a:solidFill>
                  <a:srgbClr val="CB949F"/>
                </a:solidFill>
              </a:rPr>
              <a:t> (</a:t>
            </a:r>
            <a:r>
              <a:rPr b="1" lang="en" sz="1600">
                <a:solidFill>
                  <a:srgbClr val="CB949F"/>
                </a:solidFill>
              </a:rPr>
              <a:t>MS)</a:t>
            </a:r>
            <a:endParaRPr b="1" sz="1600">
              <a:solidFill>
                <a:srgbClr val="CB949F"/>
              </a:solidFill>
            </a:endParaRPr>
          </a:p>
          <a:p>
            <a:pPr indent="-317500" lvl="1" marL="914400" rtl="0" algn="l">
              <a:spcBef>
                <a:spcPts val="1000"/>
              </a:spcBef>
              <a:spcAft>
                <a:spcPts val="0"/>
              </a:spcAft>
              <a:buClr>
                <a:srgbClr val="8E7CC3"/>
              </a:buClr>
              <a:buSzPts val="1400"/>
              <a:buChar char="○"/>
            </a:pPr>
            <a:r>
              <a:rPr lang="en">
                <a:solidFill>
                  <a:srgbClr val="8E7CC3"/>
                </a:solidFill>
              </a:rPr>
              <a:t>This is usually the whole device in your hand when you’re making a call. </a:t>
            </a:r>
            <a:endParaRPr>
              <a:solidFill>
                <a:srgbClr val="8E7CC3"/>
              </a:solidFill>
            </a:endParaRPr>
          </a:p>
          <a:p>
            <a:pPr indent="-330200" lvl="0" marL="457200" rtl="0" algn="l">
              <a:spcBef>
                <a:spcPts val="0"/>
              </a:spcBef>
              <a:spcAft>
                <a:spcPts val="0"/>
              </a:spcAft>
              <a:buClr>
                <a:srgbClr val="CB949F"/>
              </a:buClr>
              <a:buSzPts val="1600"/>
              <a:buChar char="●"/>
            </a:pPr>
            <a:r>
              <a:rPr lang="en" sz="1600" u="sng">
                <a:solidFill>
                  <a:srgbClr val="CB949F"/>
                </a:solidFill>
              </a:rPr>
              <a:t>Radio Access Network </a:t>
            </a:r>
            <a:r>
              <a:rPr lang="en" sz="1600">
                <a:solidFill>
                  <a:srgbClr val="CB949F"/>
                </a:solidFill>
              </a:rPr>
              <a:t>(</a:t>
            </a:r>
            <a:r>
              <a:rPr b="1" lang="en" sz="1600">
                <a:solidFill>
                  <a:srgbClr val="CB949F"/>
                </a:solidFill>
              </a:rPr>
              <a:t>RAN) </a:t>
            </a:r>
            <a:endParaRPr b="1" sz="1600">
              <a:solidFill>
                <a:srgbClr val="CB949F"/>
              </a:solidFill>
            </a:endParaRPr>
          </a:p>
          <a:p>
            <a:pPr indent="-317500" lvl="1" marL="914400" rtl="0" algn="l">
              <a:spcBef>
                <a:spcPts val="1000"/>
              </a:spcBef>
              <a:spcAft>
                <a:spcPts val="0"/>
              </a:spcAft>
              <a:buClr>
                <a:srgbClr val="8E7CC3"/>
              </a:buClr>
              <a:buSzPts val="1400"/>
              <a:buChar char="○"/>
            </a:pPr>
            <a:r>
              <a:rPr lang="en">
                <a:solidFill>
                  <a:srgbClr val="8E7CC3"/>
                </a:solidFill>
              </a:rPr>
              <a:t>In GSM it is the same as the </a:t>
            </a:r>
            <a:r>
              <a:rPr lang="en" u="sng">
                <a:solidFill>
                  <a:srgbClr val="8E7CC3"/>
                </a:solidFill>
              </a:rPr>
              <a:t>Base Station Subsystem (</a:t>
            </a:r>
            <a:r>
              <a:rPr b="1" lang="en" u="sng">
                <a:solidFill>
                  <a:srgbClr val="8E7CC3"/>
                </a:solidFill>
              </a:rPr>
              <a:t>BSS</a:t>
            </a:r>
            <a:r>
              <a:rPr lang="en" u="sng">
                <a:solidFill>
                  <a:srgbClr val="8E7CC3"/>
                </a:solidFill>
              </a:rPr>
              <a:t>)</a:t>
            </a:r>
            <a:endParaRPr b="1">
              <a:solidFill>
                <a:srgbClr val="8E7CC3"/>
              </a:solidFill>
            </a:endParaRPr>
          </a:p>
          <a:p>
            <a:pPr indent="-317500" lvl="2" marL="1371600" rtl="0" algn="l">
              <a:spcBef>
                <a:spcPts val="0"/>
              </a:spcBef>
              <a:spcAft>
                <a:spcPts val="0"/>
              </a:spcAft>
              <a:buClr>
                <a:srgbClr val="8E7CC3"/>
              </a:buClr>
              <a:buSzPts val="1400"/>
              <a:buChar char="■"/>
            </a:pPr>
            <a:r>
              <a:rPr b="1" lang="en">
                <a:solidFill>
                  <a:srgbClr val="8E7CC3"/>
                </a:solidFill>
              </a:rPr>
              <a:t>BSS </a:t>
            </a:r>
            <a:r>
              <a:rPr lang="en">
                <a:solidFill>
                  <a:srgbClr val="8E7CC3"/>
                </a:solidFill>
              </a:rPr>
              <a:t>contains </a:t>
            </a:r>
            <a:endParaRPr>
              <a:solidFill>
                <a:srgbClr val="8E7CC3"/>
              </a:solidFill>
            </a:endParaRPr>
          </a:p>
          <a:p>
            <a:pPr indent="-317500" lvl="3" marL="1828800" rtl="0" algn="l">
              <a:spcBef>
                <a:spcPts val="0"/>
              </a:spcBef>
              <a:spcAft>
                <a:spcPts val="0"/>
              </a:spcAft>
              <a:buClr>
                <a:srgbClr val="8E7CC3"/>
              </a:buClr>
              <a:buSzPts val="1400"/>
              <a:buChar char="●"/>
            </a:pPr>
            <a:r>
              <a:rPr lang="en">
                <a:solidFill>
                  <a:srgbClr val="8E7CC3"/>
                </a:solidFill>
              </a:rPr>
              <a:t>One or more </a:t>
            </a:r>
            <a:r>
              <a:rPr lang="en" u="sng">
                <a:solidFill>
                  <a:srgbClr val="8E7CC3"/>
                </a:solidFill>
              </a:rPr>
              <a:t>Base Transceiver Stations</a:t>
            </a:r>
            <a:r>
              <a:rPr b="1" lang="en">
                <a:solidFill>
                  <a:srgbClr val="8E7CC3"/>
                </a:solidFill>
              </a:rPr>
              <a:t> (BTS)</a:t>
            </a:r>
            <a:endParaRPr b="1">
              <a:solidFill>
                <a:srgbClr val="8E7CC3"/>
              </a:solidFill>
            </a:endParaRPr>
          </a:p>
          <a:p>
            <a:pPr indent="-317500" lvl="3" marL="1828800" rtl="0" algn="l">
              <a:spcBef>
                <a:spcPts val="0"/>
              </a:spcBef>
              <a:spcAft>
                <a:spcPts val="0"/>
              </a:spcAft>
              <a:buClr>
                <a:srgbClr val="8E7CC3"/>
              </a:buClr>
              <a:buSzPts val="1400"/>
              <a:buChar char="●"/>
            </a:pPr>
            <a:r>
              <a:rPr lang="en" u="sng">
                <a:solidFill>
                  <a:srgbClr val="8E7CC3"/>
                </a:solidFill>
              </a:rPr>
              <a:t>Base Station Controller</a:t>
            </a:r>
            <a:r>
              <a:rPr b="1" lang="en">
                <a:solidFill>
                  <a:srgbClr val="8E7CC3"/>
                </a:solidFill>
              </a:rPr>
              <a:t> (BSC) </a:t>
            </a:r>
            <a:endParaRPr b="1">
              <a:solidFill>
                <a:srgbClr val="8E7CC3"/>
              </a:solidFill>
            </a:endParaRPr>
          </a:p>
          <a:p>
            <a:pPr indent="0" lvl="0" marL="457200" rtl="0" algn="l">
              <a:spcBef>
                <a:spcPts val="0"/>
              </a:spcBef>
              <a:spcAft>
                <a:spcPts val="1000"/>
              </a:spcAft>
              <a:buNone/>
            </a:pPr>
            <a:r>
              <a:t/>
            </a:r>
            <a:endParaRPr/>
          </a:p>
        </p:txBody>
      </p:sp>
      <p:sp>
        <p:nvSpPr>
          <p:cNvPr id="319" name="Google Shape;319;p42"/>
          <p:cNvSpPr txBox="1"/>
          <p:nvPr/>
        </p:nvSpPr>
        <p:spPr>
          <a:xfrm>
            <a:off x="357250" y="4868375"/>
            <a:ext cx="8604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320" name="Google Shape;320;p42"/>
          <p:cNvSpPr txBox="1"/>
          <p:nvPr/>
        </p:nvSpPr>
        <p:spPr>
          <a:xfrm>
            <a:off x="5567725" y="4180513"/>
            <a:ext cx="4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AE1E2"/>
                </a:solidFill>
              </a:rPr>
              <a:t>MS</a:t>
            </a:r>
            <a:endParaRPr>
              <a:solidFill>
                <a:srgbClr val="CAE1E2"/>
              </a:solidFill>
            </a:endParaRPr>
          </a:p>
        </p:txBody>
      </p:sp>
      <p:sp>
        <p:nvSpPr>
          <p:cNvPr id="321" name="Google Shape;321;p42"/>
          <p:cNvSpPr txBox="1"/>
          <p:nvPr/>
        </p:nvSpPr>
        <p:spPr>
          <a:xfrm>
            <a:off x="6839350" y="2270875"/>
            <a:ext cx="6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BTS</a:t>
            </a:r>
            <a:endParaRPr>
              <a:solidFill>
                <a:srgbClr val="B7B7B7"/>
              </a:solidFill>
            </a:endParaRPr>
          </a:p>
        </p:txBody>
      </p:sp>
      <p:sp>
        <p:nvSpPr>
          <p:cNvPr id="322" name="Google Shape;322;p42"/>
          <p:cNvSpPr txBox="1"/>
          <p:nvPr/>
        </p:nvSpPr>
        <p:spPr>
          <a:xfrm>
            <a:off x="6757350" y="3924250"/>
            <a:ext cx="6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rPr>
              <a:t>BTS</a:t>
            </a:r>
            <a:endParaRPr>
              <a:solidFill>
                <a:srgbClr val="B7B7B7"/>
              </a:solidFill>
            </a:endParaRPr>
          </a:p>
        </p:txBody>
      </p:sp>
      <p:sp>
        <p:nvSpPr>
          <p:cNvPr id="323" name="Google Shape;323;p42"/>
          <p:cNvSpPr txBox="1"/>
          <p:nvPr/>
        </p:nvSpPr>
        <p:spPr>
          <a:xfrm>
            <a:off x="8167575" y="3175925"/>
            <a:ext cx="5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6D7A8"/>
                </a:solidFill>
              </a:rPr>
              <a:t>BSC</a:t>
            </a:r>
            <a:endParaRPr>
              <a:solidFill>
                <a:srgbClr val="B6D7A8"/>
              </a:solidFill>
            </a:endParaRPr>
          </a:p>
        </p:txBody>
      </p:sp>
      <p:pic>
        <p:nvPicPr>
          <p:cNvPr id="324" name="Google Shape;324;p42"/>
          <p:cNvPicPr preferRelativeResize="0"/>
          <p:nvPr/>
        </p:nvPicPr>
        <p:blipFill>
          <a:blip r:embed="rId3">
            <a:alphaModFix/>
          </a:blip>
          <a:stretch>
            <a:fillRect/>
          </a:stretch>
        </p:blipFill>
        <p:spPr>
          <a:xfrm>
            <a:off x="5567725" y="2617900"/>
            <a:ext cx="3330250" cy="2573576"/>
          </a:xfrm>
          <a:prstGeom prst="rect">
            <a:avLst/>
          </a:prstGeom>
          <a:noFill/>
          <a:ln>
            <a:noFill/>
          </a:ln>
        </p:spPr>
      </p:pic>
      <p:sp>
        <p:nvSpPr>
          <p:cNvPr id="325" name="Google Shape;325;p42"/>
          <p:cNvSpPr/>
          <p:nvPr/>
        </p:nvSpPr>
        <p:spPr>
          <a:xfrm>
            <a:off x="6624275" y="2230650"/>
            <a:ext cx="2519700" cy="29130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txBox="1"/>
          <p:nvPr/>
        </p:nvSpPr>
        <p:spPr>
          <a:xfrm>
            <a:off x="6793325" y="1929900"/>
            <a:ext cx="21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27BA0"/>
                </a:solidFill>
              </a:rPr>
              <a:t>Base Station Subsystem</a:t>
            </a:r>
            <a:endParaRPr>
              <a:solidFill>
                <a:srgbClr val="C27BA0"/>
              </a:solidFill>
            </a:endParaRPr>
          </a:p>
        </p:txBody>
      </p:sp>
      <p:sp>
        <p:nvSpPr>
          <p:cNvPr id="327" name="Google Shape;327;p42"/>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latin typeface="Roboto"/>
                <a:ea typeface="Roboto"/>
                <a:cs typeface="Roboto"/>
                <a:sym typeface="Roboto"/>
              </a:rPr>
              <a:t>‹#›</a:t>
            </a:fld>
            <a:endParaRPr>
              <a:solidFill>
                <a:schemeClr val="dk1"/>
              </a:solidFill>
              <a:latin typeface="Roboto"/>
              <a:ea typeface="Roboto"/>
              <a:cs typeface="Roboto"/>
              <a:sym typeface="Roboto"/>
            </a:endParaRPr>
          </a:p>
        </p:txBody>
      </p:sp>
      <p:sp>
        <p:nvSpPr>
          <p:cNvPr id="328" name="Google Shape;328;p42"/>
          <p:cNvSpPr txBox="1"/>
          <p:nvPr/>
        </p:nvSpPr>
        <p:spPr>
          <a:xfrm>
            <a:off x="7464850" y="2184575"/>
            <a:ext cx="212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6"/>
                </a:solidFill>
                <a:highlight>
                  <a:schemeClr val="accent1"/>
                </a:highlight>
              </a:rPr>
              <a:t>Radio Access Network</a:t>
            </a:r>
            <a:endParaRPr sz="1200">
              <a:solidFill>
                <a:schemeClr val="accent6"/>
              </a:solidFill>
              <a:highlight>
                <a:schemeClr val="accen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idx="1" type="body"/>
          </p:nvPr>
        </p:nvSpPr>
        <p:spPr>
          <a:xfrm>
            <a:off x="720000" y="1192100"/>
            <a:ext cx="7349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3D85C6"/>
              </a:buClr>
              <a:buSzPts val="1600"/>
              <a:buChar char="●"/>
            </a:pPr>
            <a:r>
              <a:rPr lang="en" sz="1600" u="sng">
                <a:solidFill>
                  <a:srgbClr val="3D85C6"/>
                </a:solidFill>
              </a:rPr>
              <a:t>Mobile Switching Center</a:t>
            </a:r>
            <a:r>
              <a:rPr lang="en" sz="1600">
                <a:solidFill>
                  <a:srgbClr val="3D85C6"/>
                </a:solidFill>
              </a:rPr>
              <a:t> </a:t>
            </a:r>
            <a:r>
              <a:rPr lang="en" sz="1600">
                <a:solidFill>
                  <a:srgbClr val="3D85C6"/>
                </a:solidFill>
                <a:latin typeface="Barlow Medium"/>
                <a:ea typeface="Barlow Medium"/>
                <a:cs typeface="Barlow Medium"/>
                <a:sym typeface="Barlow Medium"/>
              </a:rPr>
              <a:t>(</a:t>
            </a:r>
            <a:r>
              <a:rPr b="1" lang="en" sz="1600">
                <a:solidFill>
                  <a:srgbClr val="3D85C6"/>
                </a:solidFill>
              </a:rPr>
              <a:t>MSC</a:t>
            </a:r>
            <a:r>
              <a:rPr lang="en" sz="1600">
                <a:solidFill>
                  <a:srgbClr val="3D85C6"/>
                </a:solidFill>
                <a:latin typeface="Barlow Medium"/>
                <a:ea typeface="Barlow Medium"/>
                <a:cs typeface="Barlow Medium"/>
                <a:sym typeface="Barlow Medium"/>
              </a:rPr>
              <a:t>)</a:t>
            </a:r>
            <a:endParaRPr sz="1600">
              <a:solidFill>
                <a:srgbClr val="3D85C6"/>
              </a:solidFill>
              <a:latin typeface="Barlow Medium"/>
              <a:ea typeface="Barlow Medium"/>
              <a:cs typeface="Barlow Medium"/>
              <a:sym typeface="Barlow Medium"/>
            </a:endParaRPr>
          </a:p>
          <a:p>
            <a:pPr indent="-317500" lvl="1" marL="914400" rtl="0" algn="l">
              <a:spcBef>
                <a:spcPts val="100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Handles the call switching, handover, registration, authentication. </a:t>
            </a:r>
            <a:endParaRPr u="sng">
              <a:solidFill>
                <a:srgbClr val="93C47D"/>
              </a:solidFill>
              <a:latin typeface="Barlow Medium"/>
              <a:ea typeface="Barlow Medium"/>
              <a:cs typeface="Barlow Medium"/>
              <a:sym typeface="Barlow Medium"/>
            </a:endParaRPr>
          </a:p>
        </p:txBody>
      </p:sp>
      <p:sp>
        <p:nvSpPr>
          <p:cNvPr id="334" name="Google Shape;334;p43"/>
          <p:cNvSpPr txBox="1"/>
          <p:nvPr/>
        </p:nvSpPr>
        <p:spPr>
          <a:xfrm>
            <a:off x="720000" y="1888350"/>
            <a:ext cx="5329500" cy="683400"/>
          </a:xfrm>
          <a:prstGeom prst="rect">
            <a:avLst/>
          </a:prstGeom>
          <a:noFill/>
          <a:ln>
            <a:noFill/>
          </a:ln>
        </p:spPr>
        <p:txBody>
          <a:bodyPr anchorCtr="0" anchor="t" bIns="91425" lIns="91425" spcFirstLastPara="1" rIns="91425" wrap="square" tIns="91425">
            <a:spAutoFit/>
          </a:bodyPr>
          <a:lstStyle/>
          <a:p>
            <a:pPr indent="-330200" lvl="1" marL="457200" rtl="0" algn="l">
              <a:lnSpc>
                <a:spcPct val="115000"/>
              </a:lnSpc>
              <a:spcBef>
                <a:spcPts val="0"/>
              </a:spcBef>
              <a:spcAft>
                <a:spcPts val="0"/>
              </a:spcAft>
              <a:buClr>
                <a:srgbClr val="3D85C6"/>
              </a:buClr>
              <a:buSzPts val="1600"/>
              <a:buChar char="●"/>
            </a:pPr>
            <a:r>
              <a:rPr lang="en" sz="1600" u="sng">
                <a:solidFill>
                  <a:srgbClr val="3D85C6"/>
                </a:solidFill>
                <a:latin typeface="Barlow"/>
                <a:ea typeface="Barlow"/>
                <a:cs typeface="Barlow"/>
                <a:sym typeface="Barlow"/>
              </a:rPr>
              <a:t>Home Location Register</a:t>
            </a:r>
            <a:r>
              <a:rPr lang="en" sz="1600">
                <a:solidFill>
                  <a:srgbClr val="3D85C6"/>
                </a:solidFill>
                <a:latin typeface="Barlow"/>
                <a:ea typeface="Barlow"/>
                <a:cs typeface="Barlow"/>
                <a:sym typeface="Barlow"/>
              </a:rPr>
              <a:t> (</a:t>
            </a:r>
            <a:r>
              <a:rPr b="1" lang="en" sz="1600">
                <a:solidFill>
                  <a:srgbClr val="3D85C6"/>
                </a:solidFill>
                <a:latin typeface="Barlow"/>
                <a:ea typeface="Barlow"/>
                <a:cs typeface="Barlow"/>
                <a:sym typeface="Barlow"/>
              </a:rPr>
              <a:t>HLR</a:t>
            </a:r>
            <a:r>
              <a:rPr lang="en" sz="1600">
                <a:solidFill>
                  <a:srgbClr val="3D85C6"/>
                </a:solidFill>
                <a:latin typeface="Barlow"/>
                <a:ea typeface="Barlow"/>
                <a:cs typeface="Barlow"/>
                <a:sym typeface="Barlow"/>
              </a:rPr>
              <a:t>) </a:t>
            </a:r>
            <a:endParaRPr sz="1600">
              <a:solidFill>
                <a:srgbClr val="3D85C6"/>
              </a:solidFill>
              <a:latin typeface="Barlow"/>
              <a:ea typeface="Barlow"/>
              <a:cs typeface="Barlow"/>
              <a:sym typeface="Barlow"/>
            </a:endParaRPr>
          </a:p>
          <a:p>
            <a:pPr indent="-317500" lvl="2"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Large DB of user information for “local” users</a:t>
            </a:r>
            <a:endParaRPr>
              <a:solidFill>
                <a:srgbClr val="93C47D"/>
              </a:solidFill>
              <a:latin typeface="Barlow Medium"/>
              <a:ea typeface="Barlow Medium"/>
              <a:cs typeface="Barlow Medium"/>
              <a:sym typeface="Barlow Medium"/>
            </a:endParaRPr>
          </a:p>
        </p:txBody>
      </p:sp>
      <p:sp>
        <p:nvSpPr>
          <p:cNvPr id="335" name="Google Shape;335;p43"/>
          <p:cNvSpPr txBox="1"/>
          <p:nvPr>
            <p:ph type="title"/>
          </p:nvPr>
        </p:nvSpPr>
        <p:spPr>
          <a:xfrm>
            <a:off x="720000" y="4741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2G - GSM - Network Architecture</a:t>
            </a:r>
            <a:endParaRPr/>
          </a:p>
        </p:txBody>
      </p:sp>
      <p:pic>
        <p:nvPicPr>
          <p:cNvPr id="336" name="Google Shape;336;p43"/>
          <p:cNvPicPr preferRelativeResize="0"/>
          <p:nvPr/>
        </p:nvPicPr>
        <p:blipFill>
          <a:blip r:embed="rId3">
            <a:alphaModFix/>
          </a:blip>
          <a:stretch>
            <a:fillRect/>
          </a:stretch>
        </p:blipFill>
        <p:spPr>
          <a:xfrm>
            <a:off x="5310725" y="2937875"/>
            <a:ext cx="3604675" cy="1786525"/>
          </a:xfrm>
          <a:prstGeom prst="rect">
            <a:avLst/>
          </a:prstGeom>
          <a:noFill/>
          <a:ln>
            <a:noFill/>
          </a:ln>
        </p:spPr>
      </p:pic>
      <p:sp>
        <p:nvSpPr>
          <p:cNvPr id="337" name="Google Shape;337;p43"/>
          <p:cNvSpPr txBox="1"/>
          <p:nvPr/>
        </p:nvSpPr>
        <p:spPr>
          <a:xfrm>
            <a:off x="5189125" y="2702200"/>
            <a:ext cx="5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HLR</a:t>
            </a:r>
            <a:endParaRPr/>
          </a:p>
        </p:txBody>
      </p:sp>
      <p:sp>
        <p:nvSpPr>
          <p:cNvPr id="338" name="Google Shape;338;p43"/>
          <p:cNvSpPr txBox="1"/>
          <p:nvPr/>
        </p:nvSpPr>
        <p:spPr>
          <a:xfrm>
            <a:off x="5761825" y="27022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t>
            </a:r>
            <a:r>
              <a:rPr lang="en"/>
              <a:t>LR</a:t>
            </a:r>
            <a:endParaRPr/>
          </a:p>
        </p:txBody>
      </p:sp>
      <p:sp>
        <p:nvSpPr>
          <p:cNvPr id="339" name="Google Shape;339;p43"/>
          <p:cNvSpPr txBox="1"/>
          <p:nvPr/>
        </p:nvSpPr>
        <p:spPr>
          <a:xfrm>
            <a:off x="5802800" y="31024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AuC</a:t>
            </a:r>
            <a:endParaRPr/>
          </a:p>
        </p:txBody>
      </p:sp>
      <p:sp>
        <p:nvSpPr>
          <p:cNvPr id="340" name="Google Shape;340;p43"/>
          <p:cNvSpPr txBox="1"/>
          <p:nvPr/>
        </p:nvSpPr>
        <p:spPr>
          <a:xfrm>
            <a:off x="5189125" y="31024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EIR</a:t>
            </a:r>
            <a:endParaRPr/>
          </a:p>
        </p:txBody>
      </p:sp>
      <p:sp>
        <p:nvSpPr>
          <p:cNvPr id="341" name="Google Shape;341;p43"/>
          <p:cNvSpPr txBox="1"/>
          <p:nvPr/>
        </p:nvSpPr>
        <p:spPr>
          <a:xfrm>
            <a:off x="5394150" y="4588400"/>
            <a:ext cx="8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9999"/>
                </a:solidFill>
              </a:rPr>
              <a:t>MSC</a:t>
            </a:r>
            <a:endParaRPr b="1">
              <a:solidFill>
                <a:srgbClr val="999999"/>
              </a:solidFill>
            </a:endParaRPr>
          </a:p>
        </p:txBody>
      </p:sp>
      <p:sp>
        <p:nvSpPr>
          <p:cNvPr id="342" name="Google Shape;342;p43"/>
          <p:cNvSpPr txBox="1"/>
          <p:nvPr/>
        </p:nvSpPr>
        <p:spPr>
          <a:xfrm>
            <a:off x="7475125" y="4703625"/>
            <a:ext cx="7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D9EEB"/>
                </a:solidFill>
              </a:rPr>
              <a:t>GMSC</a:t>
            </a:r>
            <a:endParaRPr b="1">
              <a:solidFill>
                <a:srgbClr val="6D9EEB"/>
              </a:solidFill>
            </a:endParaRPr>
          </a:p>
        </p:txBody>
      </p:sp>
      <p:sp>
        <p:nvSpPr>
          <p:cNvPr id="343" name="Google Shape;343;p43"/>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4" name="Google Shape;344;p43"/>
          <p:cNvSpPr txBox="1"/>
          <p:nvPr/>
        </p:nvSpPr>
        <p:spPr>
          <a:xfrm>
            <a:off x="720000" y="2459450"/>
            <a:ext cx="4997400" cy="683400"/>
          </a:xfrm>
          <a:prstGeom prst="rect">
            <a:avLst/>
          </a:prstGeom>
          <a:noFill/>
          <a:ln>
            <a:noFill/>
          </a:ln>
        </p:spPr>
        <p:txBody>
          <a:bodyPr anchorCtr="0" anchor="t" bIns="91425" lIns="91425" spcFirstLastPara="1" rIns="91425" wrap="square" tIns="91425">
            <a:spAutoFit/>
          </a:bodyPr>
          <a:lstStyle/>
          <a:p>
            <a:pPr indent="-330200" lvl="1" marL="457200" rtl="0" algn="l">
              <a:lnSpc>
                <a:spcPct val="115000"/>
              </a:lnSpc>
              <a:spcBef>
                <a:spcPts val="0"/>
              </a:spcBef>
              <a:spcAft>
                <a:spcPts val="0"/>
              </a:spcAft>
              <a:buClr>
                <a:srgbClr val="3D85C6"/>
              </a:buClr>
              <a:buSzPts val="1600"/>
              <a:buChar char="●"/>
            </a:pPr>
            <a:r>
              <a:rPr lang="en" sz="1600" u="sng">
                <a:solidFill>
                  <a:srgbClr val="3D85C6"/>
                </a:solidFill>
                <a:latin typeface="Barlow"/>
                <a:ea typeface="Barlow"/>
                <a:cs typeface="Barlow"/>
                <a:sym typeface="Barlow"/>
              </a:rPr>
              <a:t>Visitor Location Register</a:t>
            </a:r>
            <a:r>
              <a:rPr lang="en" sz="1600">
                <a:solidFill>
                  <a:srgbClr val="3D85C6"/>
                </a:solidFill>
                <a:latin typeface="Barlow"/>
                <a:ea typeface="Barlow"/>
                <a:cs typeface="Barlow"/>
                <a:sym typeface="Barlow"/>
              </a:rPr>
              <a:t> (</a:t>
            </a:r>
            <a:r>
              <a:rPr b="1" lang="en" sz="1600">
                <a:solidFill>
                  <a:srgbClr val="3D85C6"/>
                </a:solidFill>
                <a:latin typeface="Barlow"/>
                <a:ea typeface="Barlow"/>
                <a:cs typeface="Barlow"/>
                <a:sym typeface="Barlow"/>
              </a:rPr>
              <a:t>VLR</a:t>
            </a:r>
            <a:r>
              <a:rPr lang="en" sz="1600">
                <a:solidFill>
                  <a:srgbClr val="3D85C6"/>
                </a:solidFill>
                <a:latin typeface="Barlow"/>
                <a:ea typeface="Barlow"/>
                <a:cs typeface="Barlow"/>
                <a:sym typeface="Barlow"/>
              </a:rPr>
              <a:t>)</a:t>
            </a:r>
            <a:endParaRPr sz="1600">
              <a:solidFill>
                <a:srgbClr val="3D85C6"/>
              </a:solidFill>
              <a:latin typeface="Barlow"/>
              <a:ea typeface="Barlow"/>
              <a:cs typeface="Barlow"/>
              <a:sym typeface="Barlow"/>
            </a:endParaRPr>
          </a:p>
          <a:p>
            <a:pPr indent="-317500" lvl="2"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Large DB of user info for visiting users</a:t>
            </a:r>
            <a:endParaRPr>
              <a:solidFill>
                <a:srgbClr val="93C47D"/>
              </a:solidFill>
              <a:latin typeface="Barlow Medium"/>
              <a:ea typeface="Barlow Medium"/>
              <a:cs typeface="Barlow Medium"/>
              <a:sym typeface="Barlow Medium"/>
            </a:endParaRPr>
          </a:p>
        </p:txBody>
      </p:sp>
      <p:sp>
        <p:nvSpPr>
          <p:cNvPr id="345" name="Google Shape;345;p43"/>
          <p:cNvSpPr txBox="1"/>
          <p:nvPr/>
        </p:nvSpPr>
        <p:spPr>
          <a:xfrm>
            <a:off x="720000" y="3102400"/>
            <a:ext cx="4227900" cy="683400"/>
          </a:xfrm>
          <a:prstGeom prst="rect">
            <a:avLst/>
          </a:prstGeom>
          <a:noFill/>
          <a:ln>
            <a:noFill/>
          </a:ln>
        </p:spPr>
        <p:txBody>
          <a:bodyPr anchorCtr="0" anchor="t" bIns="91425" lIns="91425" spcFirstLastPara="1" rIns="91425" wrap="square" tIns="91425">
            <a:spAutoFit/>
          </a:bodyPr>
          <a:lstStyle/>
          <a:p>
            <a:pPr indent="-330200" lvl="1" marL="457200" rtl="0" algn="l">
              <a:lnSpc>
                <a:spcPct val="115000"/>
              </a:lnSpc>
              <a:spcBef>
                <a:spcPts val="0"/>
              </a:spcBef>
              <a:spcAft>
                <a:spcPts val="0"/>
              </a:spcAft>
              <a:buClr>
                <a:srgbClr val="3D85C6"/>
              </a:buClr>
              <a:buSzPts val="1600"/>
              <a:buChar char="●"/>
            </a:pPr>
            <a:r>
              <a:rPr lang="en" sz="1600" u="sng">
                <a:solidFill>
                  <a:srgbClr val="3D85C6"/>
                </a:solidFill>
                <a:latin typeface="Roboto"/>
                <a:ea typeface="Roboto"/>
                <a:cs typeface="Roboto"/>
                <a:sym typeface="Roboto"/>
              </a:rPr>
              <a:t>Authentication Center</a:t>
            </a:r>
            <a:r>
              <a:rPr b="1" lang="en" sz="1600">
                <a:solidFill>
                  <a:srgbClr val="3D85C6"/>
                </a:solidFill>
                <a:latin typeface="Roboto"/>
                <a:ea typeface="Roboto"/>
                <a:cs typeface="Roboto"/>
                <a:sym typeface="Roboto"/>
              </a:rPr>
              <a:t> (AuC)</a:t>
            </a:r>
            <a:endParaRPr b="1" sz="1600">
              <a:solidFill>
                <a:srgbClr val="3D85C6"/>
              </a:solidFill>
              <a:latin typeface="Roboto"/>
              <a:ea typeface="Roboto"/>
              <a:cs typeface="Roboto"/>
              <a:sym typeface="Roboto"/>
            </a:endParaRPr>
          </a:p>
          <a:p>
            <a:pPr indent="-317500" lvl="2" marL="914400" rtl="0" algn="l">
              <a:lnSpc>
                <a:spcPct val="115000"/>
              </a:lnSpc>
              <a:spcBef>
                <a:spcPts val="0"/>
              </a:spcBef>
              <a:spcAft>
                <a:spcPts val="0"/>
              </a:spcAft>
              <a:buClr>
                <a:srgbClr val="93C47D"/>
              </a:buClr>
              <a:buSzPts val="1400"/>
              <a:buFont typeface="Roboto Medium"/>
              <a:buChar char="○"/>
            </a:pPr>
            <a:r>
              <a:rPr lang="en">
                <a:solidFill>
                  <a:srgbClr val="93C47D"/>
                </a:solidFill>
                <a:latin typeface="Roboto Medium"/>
                <a:ea typeface="Roboto Medium"/>
                <a:cs typeface="Roboto Medium"/>
                <a:sym typeface="Roboto Medium"/>
              </a:rPr>
              <a:t>Secret keys stored here</a:t>
            </a:r>
            <a:endParaRPr>
              <a:solidFill>
                <a:srgbClr val="93C47D"/>
              </a:solidFill>
              <a:latin typeface="Roboto Medium"/>
              <a:ea typeface="Roboto Medium"/>
              <a:cs typeface="Roboto Medium"/>
              <a:sym typeface="Roboto Medium"/>
            </a:endParaRPr>
          </a:p>
        </p:txBody>
      </p:sp>
      <p:sp>
        <p:nvSpPr>
          <p:cNvPr id="346" name="Google Shape;346;p43"/>
          <p:cNvSpPr txBox="1"/>
          <p:nvPr/>
        </p:nvSpPr>
        <p:spPr>
          <a:xfrm>
            <a:off x="720000" y="3732025"/>
            <a:ext cx="4053900" cy="1240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3D85C6"/>
              </a:buClr>
              <a:buSzPts val="1600"/>
              <a:buFont typeface="Barlow"/>
              <a:buChar char="●"/>
            </a:pPr>
            <a:r>
              <a:rPr lang="en" sz="1600" u="sng">
                <a:solidFill>
                  <a:srgbClr val="3D85C6"/>
                </a:solidFill>
                <a:latin typeface="Barlow"/>
                <a:ea typeface="Barlow"/>
                <a:cs typeface="Barlow"/>
                <a:sym typeface="Barlow"/>
              </a:rPr>
              <a:t>Equipment Identity Register</a:t>
            </a:r>
            <a:r>
              <a:rPr lang="en" sz="1600">
                <a:solidFill>
                  <a:srgbClr val="3D85C6"/>
                </a:solidFill>
                <a:latin typeface="Barlow"/>
                <a:ea typeface="Barlow"/>
                <a:cs typeface="Barlow"/>
                <a:sym typeface="Barlow"/>
              </a:rPr>
              <a:t> (</a:t>
            </a:r>
            <a:r>
              <a:rPr b="1" lang="en" sz="1600">
                <a:solidFill>
                  <a:srgbClr val="3D85C6"/>
                </a:solidFill>
                <a:latin typeface="Barlow"/>
                <a:ea typeface="Barlow"/>
                <a:cs typeface="Barlow"/>
                <a:sym typeface="Barlow"/>
              </a:rPr>
              <a:t>EIR</a:t>
            </a:r>
            <a:r>
              <a:rPr lang="en" sz="1600">
                <a:solidFill>
                  <a:srgbClr val="3D85C6"/>
                </a:solidFill>
                <a:latin typeface="Barlow"/>
                <a:ea typeface="Barlow"/>
                <a:cs typeface="Barlow"/>
                <a:sym typeface="Barlow"/>
              </a:rPr>
              <a:t>)</a:t>
            </a:r>
            <a:endParaRPr sz="1600">
              <a:solidFill>
                <a:srgbClr val="3D85C6"/>
              </a:solidFill>
              <a:latin typeface="Barlow"/>
              <a:ea typeface="Barlow"/>
              <a:cs typeface="Barlow"/>
              <a:sym typeface="Barlow"/>
            </a:endParaRPr>
          </a:p>
          <a:p>
            <a:pPr indent="-317500" lvl="1" marL="914400" rtl="0" algn="l">
              <a:lnSpc>
                <a:spcPct val="115000"/>
              </a:lnSpc>
              <a:spcBef>
                <a:spcPts val="0"/>
              </a:spcBef>
              <a:spcAft>
                <a:spcPts val="0"/>
              </a:spcAft>
              <a:buClr>
                <a:srgbClr val="93C47D"/>
              </a:buClr>
              <a:buSzPts val="1400"/>
              <a:buFont typeface="Barlow Medium"/>
              <a:buChar char="○"/>
            </a:pPr>
            <a:r>
              <a:rPr lang="en">
                <a:solidFill>
                  <a:srgbClr val="93C47D"/>
                </a:solidFill>
                <a:latin typeface="Barlow Medium"/>
                <a:ea typeface="Barlow Medium"/>
                <a:cs typeface="Barlow Medium"/>
                <a:sym typeface="Barlow Medium"/>
              </a:rPr>
              <a:t>Large DB of valid equipment on the network.</a:t>
            </a:r>
            <a:endParaRPr>
              <a:solidFill>
                <a:srgbClr val="93C47D"/>
              </a:solidFill>
              <a:latin typeface="Barlow Medium"/>
              <a:ea typeface="Barlow Medium"/>
              <a:cs typeface="Barlow Medium"/>
              <a:sym typeface="Barlow Medium"/>
            </a:endParaRPr>
          </a:p>
          <a:p>
            <a:pPr indent="-342900" lvl="0" marL="457200" rtl="0" algn="l">
              <a:lnSpc>
                <a:spcPct val="115000"/>
              </a:lnSpc>
              <a:spcBef>
                <a:spcPts val="0"/>
              </a:spcBef>
              <a:spcAft>
                <a:spcPts val="0"/>
              </a:spcAft>
              <a:buClr>
                <a:srgbClr val="3D85C6"/>
              </a:buClr>
              <a:buSzPts val="1800"/>
              <a:buFont typeface="Barlow"/>
              <a:buChar char="●"/>
            </a:pPr>
            <a:r>
              <a:rPr lang="en">
                <a:solidFill>
                  <a:srgbClr val="3D85C6"/>
                </a:solidFill>
                <a:latin typeface="Barlow"/>
                <a:ea typeface="Barlow"/>
                <a:cs typeface="Barlow"/>
                <a:sym typeface="Barlow"/>
              </a:rPr>
              <a:t>Gateway  Mobile Switching Center  (GMSC)</a:t>
            </a:r>
            <a:endParaRPr>
              <a:solidFill>
                <a:srgbClr val="3D85C6"/>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
                                        <p:tgtEl>
                                          <p:spTgt spid="341"/>
                                        </p:tgtEl>
                                      </p:cBhvr>
                                    </p:animEffect>
                                  </p:childTnLst>
                                </p:cTn>
                              </p:par>
                            </p:childTnLst>
                          </p:cTn>
                        </p:par>
                        <p:par>
                          <p:cTn fill="hold">
                            <p:stCondLst>
                              <p:cond delay="100"/>
                            </p:stCondLst>
                            <p:childTnLst>
                              <p:par>
                                <p:cTn fill="hold" nodeType="after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uctures base template">
  <a:themeElements>
    <a:clrScheme name="Simple Light">
      <a:dk1>
        <a:srgbClr val="AC848E"/>
      </a:dk1>
      <a:lt1>
        <a:srgbClr val="FFFFFF"/>
      </a:lt1>
      <a:dk2>
        <a:srgbClr val="FAE7E6"/>
      </a:dk2>
      <a:lt2>
        <a:srgbClr val="F1B3BF"/>
      </a:lt2>
      <a:accent1>
        <a:srgbClr val="F6E0B7"/>
      </a:accent1>
      <a:accent2>
        <a:srgbClr val="D5D1A1"/>
      </a:accent2>
      <a:accent3>
        <a:srgbClr val="CAE1E2"/>
      </a:accent3>
      <a:accent4>
        <a:srgbClr val="BCB6D1"/>
      </a:accent4>
      <a:accent5>
        <a:srgbClr val="666666"/>
      </a:accent5>
      <a:accent6>
        <a:srgbClr val="BA9FA6"/>
      </a:accent6>
      <a:hlink>
        <a:srgbClr val="EBBF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